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61" r:id="rId2"/>
    <p:sldId id="256" r:id="rId3"/>
    <p:sldId id="257" r:id="rId4"/>
    <p:sldId id="268" r:id="rId5"/>
    <p:sldId id="288" r:id="rId6"/>
    <p:sldId id="285" r:id="rId7"/>
    <p:sldId id="263" r:id="rId8"/>
    <p:sldId id="286" r:id="rId9"/>
    <p:sldId id="269" r:id="rId10"/>
    <p:sldId id="291" r:id="rId11"/>
    <p:sldId id="289" r:id="rId12"/>
    <p:sldId id="290" r:id="rId13"/>
    <p:sldId id="292" r:id="rId14"/>
    <p:sldId id="293" r:id="rId15"/>
    <p:sldId id="295" r:id="rId16"/>
    <p:sldId id="294" r:id="rId17"/>
    <p:sldId id="296" r:id="rId18"/>
    <p:sldId id="297" r:id="rId19"/>
    <p:sldId id="298" r:id="rId20"/>
    <p:sldId id="264" r:id="rId21"/>
    <p:sldId id="270" r:id="rId22"/>
    <p:sldId id="271" r:id="rId23"/>
    <p:sldId id="299" r:id="rId24"/>
    <p:sldId id="300" r:id="rId25"/>
    <p:sldId id="301" r:id="rId26"/>
    <p:sldId id="302" r:id="rId27"/>
    <p:sldId id="303" r:id="rId28"/>
    <p:sldId id="304" r:id="rId29"/>
    <p:sldId id="305" r:id="rId30"/>
    <p:sldId id="265" r:id="rId31"/>
    <p:sldId id="306" r:id="rId32"/>
    <p:sldId id="275" r:id="rId33"/>
    <p:sldId id="26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9DE2"/>
    <a:srgbClr val="000000"/>
    <a:srgbClr val="3A2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4660"/>
  </p:normalViewPr>
  <p:slideViewPr>
    <p:cSldViewPr snapToGrid="0">
      <p:cViewPr varScale="1">
        <p:scale>
          <a:sx n="102" d="100"/>
          <a:sy n="102" d="100"/>
        </p:scale>
        <p:origin x="10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t>2023/5/4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a:solidFill>
                  <a:prstClr val="black">
                    <a:tint val="75000"/>
                  </a:prstClr>
                </a:solidFill>
              </a:rPr>
              <a:t>2023/5/4</a:t>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t>‹#›</a:t>
            </a:fld>
            <a:endParaRPr lang="zh-CN" altLang="en-US" sz="1865" dirty="0">
              <a:solidFill>
                <a:prstClr val="black"/>
              </a:solidFill>
            </a:endParaRPr>
          </a:p>
        </p:txBody>
      </p: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2B0100-19FF-4A5C-BB09-B01C441BE6A2}" type="datetimeFigureOut">
              <a:rPr lang="zh-CN" altLang="en-US" smtClean="0"/>
              <a:t>2023/5/4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t>‹#›</a:t>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B0100-19FF-4A5C-BB09-B01C441BE6A2}" type="datetimeFigureOut">
              <a:rPr lang="zh-CN" altLang="en-US" smtClean="0"/>
              <a:t>2023/5/4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068A8-8577-41C8-BEE4-6D4A2AD8581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l="6124" t="62621" r="26693"/>
          <a:stretch>
            <a:fillRect/>
          </a:stretch>
        </p:blipFill>
        <p:spPr>
          <a:xfrm>
            <a:off x="0" y="0"/>
            <a:ext cx="12192000" cy="6088666"/>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l="6124" t="100000" r="26693" b="-4723"/>
          <a:stretch>
            <a:fillRect/>
          </a:stretch>
        </p:blipFill>
        <p:spPr>
          <a:xfrm>
            <a:off x="0" y="6088666"/>
            <a:ext cx="12192000" cy="769335"/>
          </a:xfrm>
          <a:custGeom>
            <a:avLst/>
            <a:gdLst>
              <a:gd name="connsiteX0" fmla="*/ 0 w 12192000"/>
              <a:gd name="connsiteY0" fmla="*/ 0 h 769335"/>
              <a:gd name="connsiteX1" fmla="*/ 12192000 w 12192000"/>
              <a:gd name="connsiteY1" fmla="*/ 0 h 769335"/>
              <a:gd name="connsiteX2" fmla="*/ 12192000 w 12192000"/>
              <a:gd name="connsiteY2" fmla="*/ 769335 h 769335"/>
              <a:gd name="connsiteX3" fmla="*/ 0 w 12192000"/>
              <a:gd name="connsiteY3" fmla="*/ 769335 h 769335"/>
              <a:gd name="connsiteX4" fmla="*/ 0 w 12192000"/>
              <a:gd name="connsiteY4" fmla="*/ 0 h 76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769335">
                <a:moveTo>
                  <a:pt x="0" y="0"/>
                </a:moveTo>
                <a:lnTo>
                  <a:pt x="12192000" y="0"/>
                </a:lnTo>
                <a:lnTo>
                  <a:pt x="12192000" y="769335"/>
                </a:lnTo>
                <a:lnTo>
                  <a:pt x="0" y="769335"/>
                </a:lnTo>
                <a:lnTo>
                  <a:pt x="0" y="0"/>
                </a:lnTo>
                <a:close/>
              </a:path>
            </a:pathLst>
          </a:custGeom>
        </p:spPr>
      </p:pic>
      <p:sp>
        <p:nvSpPr>
          <p:cNvPr id="7" name="文本框 6"/>
          <p:cNvSpPr txBox="1"/>
          <p:nvPr/>
        </p:nvSpPr>
        <p:spPr>
          <a:xfrm>
            <a:off x="2182776" y="3991387"/>
            <a:ext cx="7683690" cy="861774"/>
          </a:xfrm>
          <a:prstGeom prst="rect">
            <a:avLst/>
          </a:prstGeom>
          <a:noFill/>
        </p:spPr>
        <p:txBody>
          <a:bodyPr wrap="square" rtlCol="0">
            <a:spAutoFit/>
          </a:bodyPr>
          <a:lstStyle/>
          <a:p>
            <a:pPr algn="dist"/>
            <a:r>
              <a:rPr lang="zh-CN" altLang="en-US" sz="5000" dirty="0">
                <a:solidFill>
                  <a:srgbClr val="000000"/>
                </a:solidFill>
                <a:latin typeface="方正兰亭粗黑简体" panose="02000000000000000000" pitchFamily="2" charset="-122"/>
                <a:ea typeface="方正兰亭粗黑简体" panose="02000000000000000000" pitchFamily="2" charset="-122"/>
              </a:rPr>
              <a:t>外卖点餐平台</a:t>
            </a:r>
            <a:endParaRPr lang="zh-CN" altLang="en-US" sz="5000" dirty="0">
              <a:solidFill>
                <a:srgbClr val="000000"/>
              </a:solidFill>
              <a:latin typeface="造字工房悦黑体验版纤细体" pitchFamily="50" charset="-122"/>
              <a:ea typeface="造字工房悦黑体验版纤细体" pitchFamily="50" charset="-122"/>
            </a:endParaRPr>
          </a:p>
        </p:txBody>
      </p:sp>
      <p:sp>
        <p:nvSpPr>
          <p:cNvPr id="8" name="椭圆 7"/>
          <p:cNvSpPr/>
          <p:nvPr/>
        </p:nvSpPr>
        <p:spPr>
          <a:xfrm>
            <a:off x="4816796" y="1452739"/>
            <a:ext cx="2160000" cy="21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666432" y="5375057"/>
            <a:ext cx="1296538" cy="400110"/>
          </a:xfrm>
          <a:prstGeom prst="rect">
            <a:avLst/>
          </a:prstGeom>
          <a:noFill/>
        </p:spPr>
        <p:txBody>
          <a:bodyPr wrap="square" rtlCol="0">
            <a:spAutoFit/>
          </a:bodyPr>
          <a:lstStyle/>
          <a:p>
            <a:pPr algn="dist"/>
            <a:r>
              <a:rPr lang="zh-CN" altLang="en-US" sz="2000" dirty="0">
                <a:solidFill>
                  <a:srgbClr val="000000"/>
                </a:solidFill>
                <a:latin typeface="方正兰亭粗黑简体" panose="02000000000000000000" pitchFamily="2" charset="-122"/>
                <a:ea typeface="方正兰亭粗黑简体" panose="02000000000000000000" pitchFamily="2" charset="-122"/>
              </a:rPr>
              <a:t>答辩学生</a:t>
            </a:r>
            <a:r>
              <a:rPr lang="en-US" altLang="zh-CN" sz="2000" dirty="0">
                <a:solidFill>
                  <a:srgbClr val="000000"/>
                </a:solidFill>
                <a:latin typeface="方正兰亭粗黑简体" panose="02000000000000000000" pitchFamily="2" charset="-122"/>
                <a:ea typeface="方正兰亭粗黑简体" panose="02000000000000000000" pitchFamily="2" charset="-122"/>
              </a:rPr>
              <a:t>:</a:t>
            </a:r>
            <a:endParaRPr lang="zh-CN" altLang="en-US" sz="2000" dirty="0">
              <a:solidFill>
                <a:srgbClr val="000000"/>
              </a:solidFill>
              <a:latin typeface="方正兰亭粗黑简体" panose="02000000000000000000" pitchFamily="2" charset="-122"/>
              <a:ea typeface="方正兰亭粗黑简体" panose="02000000000000000000" pitchFamily="2" charset="-122"/>
            </a:endParaRPr>
          </a:p>
        </p:txBody>
      </p:sp>
      <p:sp>
        <p:nvSpPr>
          <p:cNvPr id="11" name="文本框 10"/>
          <p:cNvSpPr txBox="1"/>
          <p:nvPr/>
        </p:nvSpPr>
        <p:spPr>
          <a:xfrm>
            <a:off x="6032505" y="5375057"/>
            <a:ext cx="3231415" cy="400110"/>
          </a:xfrm>
          <a:prstGeom prst="rect">
            <a:avLst/>
          </a:prstGeom>
          <a:noFill/>
        </p:spPr>
        <p:txBody>
          <a:bodyPr wrap="square" rtlCol="0">
            <a:spAutoFit/>
          </a:bodyPr>
          <a:lstStyle/>
          <a:p>
            <a:pPr algn="dist"/>
            <a:r>
              <a:rPr lang="en-US" altLang="zh-CN" sz="2000" dirty="0">
                <a:solidFill>
                  <a:srgbClr val="000000"/>
                </a:solidFill>
                <a:latin typeface="方正兰亭粗黑简体" panose="02000000000000000000" pitchFamily="2" charset="-122"/>
                <a:ea typeface="方正兰亭粗黑简体" panose="02000000000000000000" pitchFamily="2" charset="-122"/>
              </a:rPr>
              <a:t>sijianxin01@163.com</a:t>
            </a:r>
          </a:p>
        </p:txBody>
      </p:sp>
      <p:grpSp>
        <p:nvGrpSpPr>
          <p:cNvPr id="12" name="Group 4"/>
          <p:cNvGrpSpPr>
            <a:grpSpLocks noChangeAspect="1"/>
          </p:cNvGrpSpPr>
          <p:nvPr/>
        </p:nvGrpSpPr>
        <p:grpSpPr bwMode="auto">
          <a:xfrm>
            <a:off x="4710430" y="1874520"/>
            <a:ext cx="2143760" cy="1125220"/>
            <a:chOff x="2944" y="1301"/>
            <a:chExt cx="1456" cy="764"/>
          </a:xfrm>
        </p:grpSpPr>
        <p:sp>
          <p:nvSpPr>
            <p:cNvPr id="13" name="Freeform 5"/>
            <p:cNvSpPr/>
            <p:nvPr/>
          </p:nvSpPr>
          <p:spPr bwMode="auto">
            <a:xfrm>
              <a:off x="3328" y="1527"/>
              <a:ext cx="787" cy="396"/>
            </a:xfrm>
            <a:custGeom>
              <a:avLst/>
              <a:gdLst>
                <a:gd name="T0" fmla="*/ 152 w 1307"/>
                <a:gd name="T1" fmla="*/ 0 h 657"/>
                <a:gd name="T2" fmla="*/ 0 w 1307"/>
                <a:gd name="T3" fmla="*/ 339 h 657"/>
                <a:gd name="T4" fmla="*/ 1307 w 1307"/>
                <a:gd name="T5" fmla="*/ 391 h 657"/>
                <a:gd name="T6" fmla="*/ 1182 w 1307"/>
                <a:gd name="T7" fmla="*/ 26 h 657"/>
                <a:gd name="T8" fmla="*/ 152 w 1307"/>
                <a:gd name="T9" fmla="*/ 0 h 657"/>
              </a:gdLst>
              <a:ahLst/>
              <a:cxnLst>
                <a:cxn ang="0">
                  <a:pos x="T0" y="T1"/>
                </a:cxn>
                <a:cxn ang="0">
                  <a:pos x="T2" y="T3"/>
                </a:cxn>
                <a:cxn ang="0">
                  <a:pos x="T4" y="T5"/>
                </a:cxn>
                <a:cxn ang="0">
                  <a:pos x="T6" y="T7"/>
                </a:cxn>
                <a:cxn ang="0">
                  <a:pos x="T8" y="T9"/>
                </a:cxn>
              </a:cxnLst>
              <a:rect l="0" t="0" r="r" b="b"/>
              <a:pathLst>
                <a:path w="1307" h="657">
                  <a:moveTo>
                    <a:pt x="152" y="0"/>
                  </a:moveTo>
                  <a:cubicBezTo>
                    <a:pt x="0" y="339"/>
                    <a:pt x="0" y="339"/>
                    <a:pt x="0" y="339"/>
                  </a:cubicBezTo>
                  <a:cubicBezTo>
                    <a:pt x="0" y="339"/>
                    <a:pt x="596" y="657"/>
                    <a:pt x="1307" y="391"/>
                  </a:cubicBezTo>
                  <a:cubicBezTo>
                    <a:pt x="1182" y="26"/>
                    <a:pt x="1182" y="26"/>
                    <a:pt x="1182" y="26"/>
                  </a:cubicBezTo>
                  <a:lnTo>
                    <a:pt x="152"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3076" y="1362"/>
              <a:ext cx="1324" cy="302"/>
            </a:xfrm>
            <a:custGeom>
              <a:avLst/>
              <a:gdLst>
                <a:gd name="T0" fmla="*/ 0 w 1324"/>
                <a:gd name="T1" fmla="*/ 77 h 302"/>
                <a:gd name="T2" fmla="*/ 0 w 1324"/>
                <a:gd name="T3" fmla="*/ 94 h 302"/>
                <a:gd name="T4" fmla="*/ 740 w 1324"/>
                <a:gd name="T5" fmla="*/ 302 h 302"/>
                <a:gd name="T6" fmla="*/ 1324 w 1324"/>
                <a:gd name="T7" fmla="*/ 90 h 302"/>
                <a:gd name="T8" fmla="*/ 1320 w 1324"/>
                <a:gd name="T9" fmla="*/ 79 h 302"/>
                <a:gd name="T10" fmla="*/ 693 w 1324"/>
                <a:gd name="T11" fmla="*/ 0 h 302"/>
                <a:gd name="T12" fmla="*/ 0 w 1324"/>
                <a:gd name="T13" fmla="*/ 77 h 302"/>
              </a:gdLst>
              <a:ahLst/>
              <a:cxnLst>
                <a:cxn ang="0">
                  <a:pos x="T0" y="T1"/>
                </a:cxn>
                <a:cxn ang="0">
                  <a:pos x="T2" y="T3"/>
                </a:cxn>
                <a:cxn ang="0">
                  <a:pos x="T4" y="T5"/>
                </a:cxn>
                <a:cxn ang="0">
                  <a:pos x="T6" y="T7"/>
                </a:cxn>
                <a:cxn ang="0">
                  <a:pos x="T8" y="T9"/>
                </a:cxn>
                <a:cxn ang="0">
                  <a:pos x="T10" y="T11"/>
                </a:cxn>
                <a:cxn ang="0">
                  <a:pos x="T12" y="T13"/>
                </a:cxn>
              </a:cxnLst>
              <a:rect l="0" t="0" r="r" b="b"/>
              <a:pathLst>
                <a:path w="1324" h="302">
                  <a:moveTo>
                    <a:pt x="0" y="77"/>
                  </a:moveTo>
                  <a:lnTo>
                    <a:pt x="0" y="94"/>
                  </a:lnTo>
                  <a:lnTo>
                    <a:pt x="740" y="302"/>
                  </a:lnTo>
                  <a:lnTo>
                    <a:pt x="1324" y="90"/>
                  </a:lnTo>
                  <a:lnTo>
                    <a:pt x="1320" y="79"/>
                  </a:lnTo>
                  <a:lnTo>
                    <a:pt x="693" y="0"/>
                  </a:lnTo>
                  <a:lnTo>
                    <a:pt x="0" y="7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3076" y="1301"/>
              <a:ext cx="1320" cy="310"/>
            </a:xfrm>
            <a:custGeom>
              <a:avLst/>
              <a:gdLst>
                <a:gd name="T0" fmla="*/ 0 w 1320"/>
                <a:gd name="T1" fmla="*/ 138 h 310"/>
                <a:gd name="T2" fmla="*/ 652 w 1320"/>
                <a:gd name="T3" fmla="*/ 310 h 310"/>
                <a:gd name="T4" fmla="*/ 1320 w 1320"/>
                <a:gd name="T5" fmla="*/ 140 h 310"/>
                <a:gd name="T6" fmla="*/ 602 w 1320"/>
                <a:gd name="T7" fmla="*/ 0 h 310"/>
                <a:gd name="T8" fmla="*/ 0 w 1320"/>
                <a:gd name="T9" fmla="*/ 138 h 310"/>
              </a:gdLst>
              <a:ahLst/>
              <a:cxnLst>
                <a:cxn ang="0">
                  <a:pos x="T0" y="T1"/>
                </a:cxn>
                <a:cxn ang="0">
                  <a:pos x="T2" y="T3"/>
                </a:cxn>
                <a:cxn ang="0">
                  <a:pos x="T4" y="T5"/>
                </a:cxn>
                <a:cxn ang="0">
                  <a:pos x="T6" y="T7"/>
                </a:cxn>
                <a:cxn ang="0">
                  <a:pos x="T8" y="T9"/>
                </a:cxn>
              </a:cxnLst>
              <a:rect l="0" t="0" r="r" b="b"/>
              <a:pathLst>
                <a:path w="1320" h="310">
                  <a:moveTo>
                    <a:pt x="0" y="138"/>
                  </a:moveTo>
                  <a:lnTo>
                    <a:pt x="652" y="310"/>
                  </a:lnTo>
                  <a:lnTo>
                    <a:pt x="1320" y="140"/>
                  </a:lnTo>
                  <a:lnTo>
                    <a:pt x="602" y="0"/>
                  </a:lnTo>
                  <a:lnTo>
                    <a:pt x="0" y="13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3114" y="1458"/>
              <a:ext cx="104" cy="385"/>
            </a:xfrm>
            <a:custGeom>
              <a:avLst/>
              <a:gdLst>
                <a:gd name="T0" fmla="*/ 21 w 173"/>
                <a:gd name="T1" fmla="*/ 3 h 638"/>
                <a:gd name="T2" fmla="*/ 5 w 173"/>
                <a:gd name="T3" fmla="*/ 10 h 638"/>
                <a:gd name="T4" fmla="*/ 75 w 173"/>
                <a:gd name="T5" fmla="*/ 624 h 638"/>
                <a:gd name="T6" fmla="*/ 94 w 173"/>
                <a:gd name="T7" fmla="*/ 638 h 638"/>
                <a:gd name="T8" fmla="*/ 115 w 173"/>
                <a:gd name="T9" fmla="*/ 315 h 638"/>
                <a:gd name="T10" fmla="*/ 21 w 173"/>
                <a:gd name="T11" fmla="*/ 3 h 638"/>
              </a:gdLst>
              <a:ahLst/>
              <a:cxnLst>
                <a:cxn ang="0">
                  <a:pos x="T0" y="T1"/>
                </a:cxn>
                <a:cxn ang="0">
                  <a:pos x="T2" y="T3"/>
                </a:cxn>
                <a:cxn ang="0">
                  <a:pos x="T4" y="T5"/>
                </a:cxn>
                <a:cxn ang="0">
                  <a:pos x="T6" y="T7"/>
                </a:cxn>
                <a:cxn ang="0">
                  <a:pos x="T8" y="T9"/>
                </a:cxn>
                <a:cxn ang="0">
                  <a:pos x="T10" y="T11"/>
                </a:cxn>
              </a:cxnLst>
              <a:rect l="0" t="0" r="r" b="b"/>
              <a:pathLst>
                <a:path w="173" h="638">
                  <a:moveTo>
                    <a:pt x="21" y="3"/>
                  </a:moveTo>
                  <a:cubicBezTo>
                    <a:pt x="21" y="3"/>
                    <a:pt x="0" y="0"/>
                    <a:pt x="5" y="10"/>
                  </a:cubicBezTo>
                  <a:cubicBezTo>
                    <a:pt x="39" y="78"/>
                    <a:pt x="173" y="394"/>
                    <a:pt x="75" y="624"/>
                  </a:cubicBezTo>
                  <a:cubicBezTo>
                    <a:pt x="94" y="638"/>
                    <a:pt x="94" y="638"/>
                    <a:pt x="94" y="638"/>
                  </a:cubicBezTo>
                  <a:cubicBezTo>
                    <a:pt x="94" y="638"/>
                    <a:pt x="152" y="477"/>
                    <a:pt x="115" y="315"/>
                  </a:cubicBezTo>
                  <a:cubicBezTo>
                    <a:pt x="77" y="153"/>
                    <a:pt x="21" y="3"/>
                    <a:pt x="21" y="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3118" y="1790"/>
              <a:ext cx="105" cy="94"/>
            </a:xfrm>
            <a:custGeom>
              <a:avLst/>
              <a:gdLst>
                <a:gd name="T0" fmla="*/ 138 w 175"/>
                <a:gd name="T1" fmla="*/ 77 h 156"/>
                <a:gd name="T2" fmla="*/ 8 w 175"/>
                <a:gd name="T3" fmla="*/ 52 h 156"/>
                <a:gd name="T4" fmla="*/ 134 w 175"/>
                <a:gd name="T5" fmla="*/ 148 h 156"/>
                <a:gd name="T6" fmla="*/ 138 w 175"/>
                <a:gd name="T7" fmla="*/ 77 h 156"/>
              </a:gdLst>
              <a:ahLst/>
              <a:cxnLst>
                <a:cxn ang="0">
                  <a:pos x="T0" y="T1"/>
                </a:cxn>
                <a:cxn ang="0">
                  <a:pos x="T2" y="T3"/>
                </a:cxn>
                <a:cxn ang="0">
                  <a:pos x="T4" y="T5"/>
                </a:cxn>
                <a:cxn ang="0">
                  <a:pos x="T6" y="T7"/>
                </a:cxn>
              </a:cxnLst>
              <a:rect l="0" t="0" r="r" b="b"/>
              <a:pathLst>
                <a:path w="175" h="156">
                  <a:moveTo>
                    <a:pt x="138" y="77"/>
                  </a:moveTo>
                  <a:cubicBezTo>
                    <a:pt x="126" y="66"/>
                    <a:pt x="15" y="0"/>
                    <a:pt x="8" y="52"/>
                  </a:cubicBezTo>
                  <a:cubicBezTo>
                    <a:pt x="0" y="104"/>
                    <a:pt x="101" y="156"/>
                    <a:pt x="134" y="148"/>
                  </a:cubicBezTo>
                  <a:cubicBezTo>
                    <a:pt x="167" y="141"/>
                    <a:pt x="175" y="114"/>
                    <a:pt x="138" y="7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2944" y="1855"/>
              <a:ext cx="214" cy="210"/>
            </a:xfrm>
            <a:custGeom>
              <a:avLst/>
              <a:gdLst>
                <a:gd name="T0" fmla="*/ 324 w 354"/>
                <a:gd name="T1" fmla="*/ 15 h 347"/>
                <a:gd name="T2" fmla="*/ 128 w 354"/>
                <a:gd name="T3" fmla="*/ 136 h 347"/>
                <a:gd name="T4" fmla="*/ 0 w 354"/>
                <a:gd name="T5" fmla="*/ 228 h 347"/>
                <a:gd name="T6" fmla="*/ 107 w 354"/>
                <a:gd name="T7" fmla="*/ 313 h 347"/>
                <a:gd name="T8" fmla="*/ 211 w 354"/>
                <a:gd name="T9" fmla="*/ 207 h 347"/>
                <a:gd name="T10" fmla="*/ 131 w 354"/>
                <a:gd name="T11" fmla="*/ 324 h 347"/>
                <a:gd name="T12" fmla="*/ 168 w 354"/>
                <a:gd name="T13" fmla="*/ 347 h 347"/>
                <a:gd name="T14" fmla="*/ 283 w 354"/>
                <a:gd name="T15" fmla="*/ 199 h 347"/>
                <a:gd name="T16" fmla="*/ 324 w 354"/>
                <a:gd name="T17" fmla="*/ 1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47">
                  <a:moveTo>
                    <a:pt x="324" y="15"/>
                  </a:moveTo>
                  <a:cubicBezTo>
                    <a:pt x="324" y="15"/>
                    <a:pt x="257" y="43"/>
                    <a:pt x="128" y="136"/>
                  </a:cubicBezTo>
                  <a:cubicBezTo>
                    <a:pt x="0" y="228"/>
                    <a:pt x="0" y="228"/>
                    <a:pt x="0" y="228"/>
                  </a:cubicBezTo>
                  <a:cubicBezTo>
                    <a:pt x="107" y="313"/>
                    <a:pt x="107" y="313"/>
                    <a:pt x="107" y="313"/>
                  </a:cubicBezTo>
                  <a:cubicBezTo>
                    <a:pt x="211" y="207"/>
                    <a:pt x="211" y="207"/>
                    <a:pt x="211" y="207"/>
                  </a:cubicBezTo>
                  <a:cubicBezTo>
                    <a:pt x="131" y="324"/>
                    <a:pt x="131" y="324"/>
                    <a:pt x="131" y="324"/>
                  </a:cubicBezTo>
                  <a:cubicBezTo>
                    <a:pt x="168" y="347"/>
                    <a:pt x="168" y="347"/>
                    <a:pt x="168" y="347"/>
                  </a:cubicBezTo>
                  <a:cubicBezTo>
                    <a:pt x="168" y="347"/>
                    <a:pt x="234" y="281"/>
                    <a:pt x="283" y="199"/>
                  </a:cubicBezTo>
                  <a:cubicBezTo>
                    <a:pt x="332" y="117"/>
                    <a:pt x="354" y="0"/>
                    <a:pt x="324" y="1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392862"/>
            <a:ext cx="5401752" cy="2585323"/>
          </a:xfrm>
          <a:prstGeom prst="rect">
            <a:avLst/>
          </a:prstGeom>
        </p:spPr>
        <p:txBody>
          <a:bodyPr wrap="square">
            <a:spAutoFit/>
          </a:bodyPr>
          <a:lstStyle/>
          <a:p>
            <a:pPr marL="285750" lvl="0" indent="-285750">
              <a:buFont typeface="Wingdings" panose="05000000000000000000" pitchFamily="2" charset="2"/>
              <a:buChar char="l"/>
            </a:pPr>
            <a:r>
              <a:rPr lang="zh-CN" altLang="zh-CN" dirty="0"/>
              <a:t>发布菜品：菜品基本信息（标题、图片、简介、价格）</a:t>
            </a:r>
          </a:p>
          <a:p>
            <a:pPr marL="285750" lvl="0" indent="-285750">
              <a:buFont typeface="Wingdings" panose="05000000000000000000" pitchFamily="2" charset="2"/>
              <a:buChar char="l"/>
            </a:pPr>
            <a:r>
              <a:rPr lang="zh-CN" altLang="zh-CN" dirty="0"/>
              <a:t>菜品管理：修改、删除、推荐、取消推荐、状态。</a:t>
            </a:r>
          </a:p>
          <a:p>
            <a:pPr marL="285750" lvl="0" indent="-285750">
              <a:buFont typeface="Wingdings" panose="05000000000000000000" pitchFamily="2" charset="2"/>
              <a:buChar char="l"/>
            </a:pPr>
            <a:r>
              <a:rPr lang="zh-CN" altLang="zh-CN" dirty="0"/>
              <a:t>菜品显示：推荐菜品，菜品基本信息、已售数量、状态。</a:t>
            </a:r>
          </a:p>
          <a:p>
            <a:pPr marL="285750" lvl="0" indent="-285750">
              <a:buFont typeface="Wingdings" panose="05000000000000000000" pitchFamily="2" charset="2"/>
              <a:buChar char="l"/>
            </a:pPr>
            <a:r>
              <a:rPr lang="zh-CN" altLang="zh-CN" dirty="0"/>
              <a:t>查看订单：商家可以查看订单信息以及订餐者信息。</a:t>
            </a:r>
          </a:p>
          <a:p>
            <a:pPr marL="285750" lvl="0" indent="-285750">
              <a:buFont typeface="Wingdings" panose="05000000000000000000" pitchFamily="2" charset="2"/>
              <a:buChar char="l"/>
            </a:pPr>
            <a:r>
              <a:rPr lang="zh-CN" altLang="zh-CN" dirty="0"/>
              <a:t>修改订单：改变订单状态。</a:t>
            </a:r>
          </a:p>
          <a:p>
            <a:pPr marL="285750" lvl="0" indent="-285750">
              <a:buFont typeface="Wingdings" panose="05000000000000000000" pitchFamily="2" charset="2"/>
              <a:buChar char="l"/>
            </a:pPr>
            <a:r>
              <a:rPr lang="zh-CN" altLang="zh-CN" dirty="0"/>
              <a:t>菜品搜索。</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pic>
        <p:nvPicPr>
          <p:cNvPr id="1568" name="图片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3190" y="1207770"/>
            <a:ext cx="4260850" cy="5180330"/>
          </a:xfrm>
          <a:prstGeom prst="rect">
            <a:avLst/>
          </a:prstGeom>
        </p:spPr>
      </p:pic>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商家功能模块</a:t>
              </a:r>
            </a:p>
          </p:txBody>
        </p:sp>
      </p:grpSp>
      <p:pic>
        <p:nvPicPr>
          <p:cNvPr id="2" name="图片 1" descr="坚守奋斗（兰大）-4"/>
          <p:cNvPicPr>
            <a:picLocks noChangeAspect="1"/>
          </p:cNvPicPr>
          <p:nvPr/>
        </p:nvPicPr>
        <p:blipFill>
          <a:blip r:embed="rId4"/>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060742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392862"/>
            <a:ext cx="5401752" cy="2308324"/>
          </a:xfrm>
          <a:prstGeom prst="rect">
            <a:avLst/>
          </a:prstGeom>
        </p:spPr>
        <p:txBody>
          <a:bodyPr wrap="square">
            <a:spAutoFit/>
          </a:bodyPr>
          <a:lstStyle/>
          <a:p>
            <a:pPr marL="285750" lvl="0" indent="-285750">
              <a:buFont typeface="Wingdings" panose="05000000000000000000" pitchFamily="2" charset="2"/>
              <a:buChar char="l"/>
            </a:pPr>
            <a:r>
              <a:rPr lang="zh-CN" altLang="zh-CN" dirty="0"/>
              <a:t>查看商家：商家简介、已完成订单数量</a:t>
            </a:r>
          </a:p>
          <a:p>
            <a:pPr marL="285750" lvl="0" indent="-285750">
              <a:buFont typeface="Wingdings" panose="05000000000000000000" pitchFamily="2" charset="2"/>
              <a:buChar char="l"/>
            </a:pPr>
            <a:r>
              <a:rPr lang="zh-CN" altLang="zh-CN" dirty="0"/>
              <a:t>查看菜品：推荐菜品，菜品基本信息，已售数量，状态</a:t>
            </a:r>
          </a:p>
          <a:p>
            <a:pPr marL="285750" lvl="0" indent="-285750">
              <a:buFont typeface="Wingdings" panose="05000000000000000000" pitchFamily="2" charset="2"/>
              <a:buChar char="l"/>
            </a:pPr>
            <a:r>
              <a:rPr lang="zh-CN" altLang="zh-CN" dirty="0"/>
              <a:t>餐车功能：用户可以将菜品加入自己的餐车，可以查看修改餐车</a:t>
            </a:r>
          </a:p>
          <a:p>
            <a:pPr marL="285750" lvl="0" indent="-285750">
              <a:buFont typeface="Wingdings" panose="05000000000000000000" pitchFamily="2" charset="2"/>
              <a:buChar char="l"/>
            </a:pPr>
            <a:r>
              <a:rPr lang="zh-CN" altLang="zh-CN" dirty="0"/>
              <a:t>下单功能：用户可以购买选择的菜品。</a:t>
            </a:r>
          </a:p>
          <a:p>
            <a:pPr marL="285750" lvl="0" indent="-285750">
              <a:buFont typeface="Wingdings" panose="05000000000000000000" pitchFamily="2" charset="2"/>
              <a:buChar char="l"/>
            </a:pPr>
            <a:r>
              <a:rPr lang="zh-CN" altLang="zh-CN" dirty="0"/>
              <a:t>订单管理：用户可以查看自己的订单状态，查看历史订单。</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pic>
        <p:nvPicPr>
          <p:cNvPr id="1568" name="图片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3190" y="1207770"/>
            <a:ext cx="4260850" cy="5180330"/>
          </a:xfrm>
          <a:prstGeom prst="rect">
            <a:avLst/>
          </a:prstGeom>
        </p:spPr>
      </p:pic>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用户订单模块</a:t>
              </a:r>
            </a:p>
          </p:txBody>
        </p:sp>
      </p:grpSp>
      <p:pic>
        <p:nvPicPr>
          <p:cNvPr id="2" name="图片 1" descr="坚守奋斗（兰大）-4"/>
          <p:cNvPicPr>
            <a:picLocks noChangeAspect="1"/>
          </p:cNvPicPr>
          <p:nvPr/>
        </p:nvPicPr>
        <p:blipFill>
          <a:blip r:embed="rId4"/>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94166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392862"/>
            <a:ext cx="5401752" cy="923330"/>
          </a:xfrm>
          <a:prstGeom prst="rect">
            <a:avLst/>
          </a:prstGeom>
        </p:spPr>
        <p:txBody>
          <a:bodyPr wrap="square">
            <a:spAutoFit/>
          </a:bodyPr>
          <a:lstStyle/>
          <a:p>
            <a:pPr marL="285750" lvl="0" indent="-285750">
              <a:buFont typeface="Wingdings" panose="05000000000000000000" pitchFamily="2" charset="2"/>
              <a:buChar char="l"/>
            </a:pPr>
            <a:r>
              <a:rPr lang="zh-CN" altLang="zh-CN" dirty="0"/>
              <a:t>用户管理：系统管理员可以浏览、删除用户</a:t>
            </a:r>
          </a:p>
          <a:p>
            <a:pPr marL="285750" lvl="0" indent="-285750">
              <a:buFont typeface="Wingdings" panose="05000000000000000000" pitchFamily="2" charset="2"/>
              <a:buChar char="l"/>
            </a:pPr>
            <a:r>
              <a:rPr lang="zh-CN" altLang="zh-CN" dirty="0"/>
              <a:t>商家管理：系统管理员可以添加、关闭商家</a:t>
            </a:r>
          </a:p>
          <a:p>
            <a:pPr marL="285750" lvl="0" indent="-285750">
              <a:buFont typeface="Wingdings" panose="05000000000000000000" pitchFamily="2" charset="2"/>
              <a:buChar char="l"/>
            </a:pPr>
            <a:r>
              <a:rPr lang="zh-CN" altLang="zh-CN" dirty="0"/>
              <a:t>商家推荐：系统管理员能够推荐和取消推荐商家。</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pic>
        <p:nvPicPr>
          <p:cNvPr id="1568" name="图片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3190" y="1207770"/>
            <a:ext cx="4260850" cy="5180330"/>
          </a:xfrm>
          <a:prstGeom prst="rect">
            <a:avLst/>
          </a:prstGeom>
        </p:spPr>
      </p:pic>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系统管理模块</a:t>
              </a:r>
            </a:p>
          </p:txBody>
        </p:sp>
      </p:grpSp>
      <p:pic>
        <p:nvPicPr>
          <p:cNvPr id="2" name="图片 1" descr="坚守奋斗（兰大）-4"/>
          <p:cNvPicPr>
            <a:picLocks noChangeAspect="1"/>
          </p:cNvPicPr>
          <p:nvPr/>
        </p:nvPicPr>
        <p:blipFill>
          <a:blip r:embed="rId4"/>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07502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矩形 1569"/>
          <p:cNvSpPr/>
          <p:nvPr/>
        </p:nvSpPr>
        <p:spPr>
          <a:xfrm>
            <a:off x="1695085" y="2392862"/>
            <a:ext cx="5401752" cy="2308324"/>
          </a:xfrm>
          <a:prstGeom prst="rect">
            <a:avLst/>
          </a:prstGeom>
        </p:spPr>
        <p:txBody>
          <a:bodyPr wrap="square">
            <a:spAutoFit/>
          </a:bodyPr>
          <a:lstStyle/>
          <a:p>
            <a:pPr marL="285750" lvl="0" indent="-285750">
              <a:buFont typeface="Arial" panose="020B0604020202020204" pitchFamily="34" charset="0"/>
              <a:buChar char="•"/>
            </a:pPr>
            <a:r>
              <a:rPr lang="zh-CN" altLang="zh-CN" dirty="0"/>
              <a:t>需要能够存储用户、商家、管理员的账号信息用于展示以及密码（身份）验证。</a:t>
            </a:r>
          </a:p>
          <a:p>
            <a:pPr marL="285750" lvl="0" indent="-285750">
              <a:buFont typeface="Arial" panose="020B0604020202020204" pitchFamily="34" charset="0"/>
              <a:buChar char="•"/>
            </a:pPr>
            <a:r>
              <a:rPr lang="zh-CN" altLang="zh-CN" dirty="0"/>
              <a:t>需要记录菜品信息用于展示以及查看状态。</a:t>
            </a:r>
          </a:p>
          <a:p>
            <a:pPr marL="285750" lvl="0" indent="-285750">
              <a:buFont typeface="Arial" panose="020B0604020202020204" pitchFamily="34" charset="0"/>
              <a:buChar char="•"/>
            </a:pPr>
            <a:r>
              <a:rPr lang="zh-CN" altLang="zh-CN" dirty="0"/>
              <a:t>需要记录订单信息用于查看订单数量以及订单大小。</a:t>
            </a:r>
          </a:p>
          <a:p>
            <a:pPr marL="285750" lvl="0" indent="-285750">
              <a:buFont typeface="Arial" panose="020B0604020202020204" pitchFamily="34" charset="0"/>
              <a:buChar char="•"/>
            </a:pPr>
            <a:r>
              <a:rPr lang="zh-CN" altLang="zh-CN" dirty="0"/>
              <a:t>需要记录订单详情信息从而为商家提供发货或者取消的决策信息。</a:t>
            </a:r>
          </a:p>
          <a:p>
            <a:pPr marL="285750" lvl="0" indent="-285750">
              <a:buFont typeface="Arial" panose="020B0604020202020204" pitchFamily="34" charset="0"/>
              <a:buChar char="•"/>
            </a:pPr>
            <a:r>
              <a:rPr lang="zh-CN" altLang="zh-CN" dirty="0"/>
              <a:t>需要记录菜品类别信息。</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数据库设计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695085" y="1717962"/>
            <a:ext cx="5401752" cy="523220"/>
          </a:xfrm>
          <a:prstGeom prst="rect">
            <a:avLst/>
          </a:prstGeom>
        </p:spPr>
        <p:txBody>
          <a:bodyPr wrap="square">
            <a:spAutoFit/>
          </a:bodyPr>
          <a:lstStyle/>
          <a:p>
            <a:pPr lvl="0"/>
            <a:r>
              <a:rPr lang="zh-CN" altLang="en-US" sz="2800" b="1" dirty="0"/>
              <a:t>设计要求</a:t>
            </a:r>
            <a:endParaRPr lang="zh-CN" altLang="zh-CN" sz="2800" b="1" dirty="0"/>
          </a:p>
        </p:txBody>
      </p:sp>
    </p:spTree>
    <p:extLst>
      <p:ext uri="{BB962C8B-B14F-4D97-AF65-F5344CB8AC3E}">
        <p14:creationId xmlns:p14="http://schemas.microsoft.com/office/powerpoint/2010/main" val="21274198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par>
                          <p:cTn id="12" fill="hold">
                            <p:stCondLst>
                              <p:cond delay="6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数据库设计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644751" y="1053921"/>
            <a:ext cx="5401752" cy="523220"/>
          </a:xfrm>
          <a:prstGeom prst="rect">
            <a:avLst/>
          </a:prstGeom>
        </p:spPr>
        <p:txBody>
          <a:bodyPr wrap="square">
            <a:spAutoFit/>
          </a:bodyPr>
          <a:lstStyle/>
          <a:p>
            <a:pPr lvl="0"/>
            <a:r>
              <a:rPr lang="en-US" altLang="zh-CN" sz="2800" b="1" dirty="0"/>
              <a:t>ER</a:t>
            </a:r>
            <a:r>
              <a:rPr lang="zh-CN" altLang="en-US" sz="2800" b="1" dirty="0"/>
              <a:t>图</a:t>
            </a:r>
            <a:endParaRPr lang="zh-CN" altLang="zh-CN" sz="2800" b="1" dirty="0"/>
          </a:p>
        </p:txBody>
      </p:sp>
      <p:pic>
        <p:nvPicPr>
          <p:cNvPr id="1026" name="Picture 2">
            <a:extLst>
              <a:ext uri="{FF2B5EF4-FFF2-40B4-BE49-F238E27FC236}">
                <a16:creationId xmlns:a16="http://schemas.microsoft.com/office/drawing/2014/main" id="{F164DC08-1FC5-5141-8251-A7224C818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270216"/>
            <a:ext cx="7717743" cy="529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6923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
                                  </p:stCondLst>
                                  <p:childTnLst>
                                    <p:set>
                                      <p:cBhvr>
                                        <p:cTn id="6" dur="1" fill="hold">
                                          <p:stCondLst>
                                            <p:cond delay="0"/>
                                          </p:stCondLst>
                                        </p:cTn>
                                        <p:tgtEl>
                                          <p:spTgt spid="1573"/>
                                        </p:tgtEl>
                                        <p:attrNameLst>
                                          <p:attrName>style.visibility</p:attrName>
                                        </p:attrNameLst>
                                      </p:cBhvr>
                                      <p:to>
                                        <p:strVal val="visible"/>
                                      </p:to>
                                    </p:set>
                                    <p:anim calcmode="lin" valueType="num">
                                      <p:cBhvr>
                                        <p:cTn id="7" dur="500" fill="hold"/>
                                        <p:tgtEl>
                                          <p:spTgt spid="1573"/>
                                        </p:tgtEl>
                                        <p:attrNameLst>
                                          <p:attrName>ppt_w</p:attrName>
                                        </p:attrNameLst>
                                      </p:cBhvr>
                                      <p:tavLst>
                                        <p:tav tm="0">
                                          <p:val>
                                            <p:fltVal val="0"/>
                                          </p:val>
                                        </p:tav>
                                        <p:tav tm="100000">
                                          <p:val>
                                            <p:strVal val="#ppt_w"/>
                                          </p:val>
                                        </p:tav>
                                      </p:tavLst>
                                    </p:anim>
                                    <p:anim calcmode="lin" valueType="num">
                                      <p:cBhvr>
                                        <p:cTn id="8" dur="500" fill="hold"/>
                                        <p:tgtEl>
                                          <p:spTgt spid="1573"/>
                                        </p:tgtEl>
                                        <p:attrNameLst>
                                          <p:attrName>ppt_h</p:attrName>
                                        </p:attrNameLst>
                                      </p:cBhvr>
                                      <p:tavLst>
                                        <p:tav tm="0">
                                          <p:val>
                                            <p:fltVal val="0"/>
                                          </p:val>
                                        </p:tav>
                                        <p:tav tm="100000">
                                          <p:val>
                                            <p:strVal val="#ppt_h"/>
                                          </p:val>
                                        </p:tav>
                                      </p:tavLst>
                                    </p:anim>
                                  </p:childTnLst>
                                </p:cTn>
                              </p:par>
                            </p:childTnLst>
                          </p:cTn>
                        </p:par>
                        <p:par>
                          <p:cTn id="9" fill="hold">
                            <p:stCondLst>
                              <p:cond delay="600"/>
                            </p:stCondLst>
                            <p:childTnLst>
                              <p:par>
                                <p:cTn id="10" presetID="2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3"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模块设计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978870" y="1114390"/>
            <a:ext cx="5401752" cy="523220"/>
          </a:xfrm>
          <a:prstGeom prst="rect">
            <a:avLst/>
          </a:prstGeom>
        </p:spPr>
        <p:txBody>
          <a:bodyPr wrap="square">
            <a:spAutoFit/>
          </a:bodyPr>
          <a:lstStyle/>
          <a:p>
            <a:pPr lvl="0"/>
            <a:r>
              <a:rPr lang="zh-CN" altLang="en-US" sz="2800" b="1" dirty="0"/>
              <a:t>总体设计：系统功能模块图</a:t>
            </a:r>
            <a:endParaRPr lang="zh-CN" altLang="zh-CN" sz="2800" b="1" dirty="0"/>
          </a:p>
        </p:txBody>
      </p:sp>
      <p:pic>
        <p:nvPicPr>
          <p:cNvPr id="2050" name="Picture 2">
            <a:extLst>
              <a:ext uri="{FF2B5EF4-FFF2-40B4-BE49-F238E27FC236}">
                <a16:creationId xmlns:a16="http://schemas.microsoft.com/office/drawing/2014/main" id="{8B07F054-546F-16DA-19B1-BD16591F3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150" y="1717962"/>
            <a:ext cx="7303949" cy="453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487453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模块设计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503800" y="1239160"/>
            <a:ext cx="5401752" cy="523220"/>
          </a:xfrm>
          <a:prstGeom prst="rect">
            <a:avLst/>
          </a:prstGeom>
        </p:spPr>
        <p:txBody>
          <a:bodyPr wrap="square">
            <a:spAutoFit/>
          </a:bodyPr>
          <a:lstStyle/>
          <a:p>
            <a:pPr lvl="0"/>
            <a:r>
              <a:rPr lang="zh-CN" altLang="en-US" sz="2800" b="1" dirty="0"/>
              <a:t>用户功能模块</a:t>
            </a:r>
            <a:endParaRPr lang="zh-CN" altLang="zh-CN" sz="2800" b="1" dirty="0"/>
          </a:p>
        </p:txBody>
      </p:sp>
      <p:pic>
        <p:nvPicPr>
          <p:cNvPr id="3074" name="Picture 2">
            <a:extLst>
              <a:ext uri="{FF2B5EF4-FFF2-40B4-BE49-F238E27FC236}">
                <a16:creationId xmlns:a16="http://schemas.microsoft.com/office/drawing/2014/main" id="{272945C5-5798-7789-A5F4-AA0F9BAA2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816" y="1816684"/>
            <a:ext cx="2596197" cy="305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742BB401-4FF3-E283-2689-120365269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0355" y="2680132"/>
            <a:ext cx="2354321" cy="40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5244BA6A-62EB-120E-090F-7F0BF548FF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4114" y="2670558"/>
            <a:ext cx="23622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FF84D82A-4C51-5D4A-A11D-4AAF036967F3}"/>
              </a:ext>
            </a:extLst>
          </p:cNvPr>
          <p:cNvSpPr txBox="1"/>
          <p:nvPr/>
        </p:nvSpPr>
        <p:spPr>
          <a:xfrm>
            <a:off x="1828801" y="2298745"/>
            <a:ext cx="6106160" cy="257827"/>
          </a:xfrm>
          <a:prstGeom prst="rect">
            <a:avLst/>
          </a:prstGeom>
          <a:noFill/>
        </p:spPr>
        <p:txBody>
          <a:bodyPr wrap="square">
            <a:spAutoFit/>
          </a:bodyPr>
          <a:lstStyle/>
          <a:p>
            <a:pPr>
              <a:lnSpc>
                <a:spcPts val="1200"/>
              </a:lnSpc>
              <a:spcAft>
                <a:spcPts val="600"/>
              </a:spcAft>
            </a:pPr>
            <a:r>
              <a:rPr lang="zh-CN" altLang="zh-CN" sz="1800">
                <a:effectLst/>
                <a:latin typeface="Arial" panose="020B0604020202020204" pitchFamily="34" charset="0"/>
                <a:ea typeface="宋体" panose="02010600030101010101" pitchFamily="2" charset="-122"/>
                <a:cs typeface="Times New Roman" panose="02020603050405020304" pitchFamily="18" charset="0"/>
              </a:rPr>
              <a:t>注册业务逻辑</a:t>
            </a:r>
          </a:p>
        </p:txBody>
      </p:sp>
      <p:sp>
        <p:nvSpPr>
          <p:cNvPr id="16" name="文本框 15">
            <a:extLst>
              <a:ext uri="{FF2B5EF4-FFF2-40B4-BE49-F238E27FC236}">
                <a16:creationId xmlns:a16="http://schemas.microsoft.com/office/drawing/2014/main" id="{6F906719-DFDE-CB01-B5F9-94412A7154C3}"/>
              </a:ext>
            </a:extLst>
          </p:cNvPr>
          <p:cNvSpPr txBox="1"/>
          <p:nvPr/>
        </p:nvSpPr>
        <p:spPr>
          <a:xfrm>
            <a:off x="5513705" y="2298745"/>
            <a:ext cx="6106160" cy="257827"/>
          </a:xfrm>
          <a:prstGeom prst="rect">
            <a:avLst/>
          </a:prstGeom>
          <a:noFill/>
        </p:spPr>
        <p:txBody>
          <a:bodyPr wrap="square">
            <a:spAutoFit/>
          </a:bodyPr>
          <a:lstStyle/>
          <a:p>
            <a:pPr>
              <a:lnSpc>
                <a:spcPts val="1200"/>
              </a:lnSpc>
              <a:spcAft>
                <a:spcPts val="600"/>
              </a:spcAft>
            </a:pPr>
            <a:r>
              <a:rPr lang="zh-CN" altLang="en-US" dirty="0">
                <a:latin typeface="Arial" panose="020B0604020202020204" pitchFamily="34" charset="0"/>
                <a:ea typeface="宋体" panose="02010600030101010101" pitchFamily="2" charset="-122"/>
                <a:cs typeface="Times New Roman" panose="02020603050405020304" pitchFamily="18" charset="0"/>
              </a:rPr>
              <a:t>登录</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业务逻辑</a:t>
            </a:r>
          </a:p>
        </p:txBody>
      </p:sp>
    </p:spTree>
    <p:extLst>
      <p:ext uri="{BB962C8B-B14F-4D97-AF65-F5344CB8AC3E}">
        <p14:creationId xmlns:p14="http://schemas.microsoft.com/office/powerpoint/2010/main" val="29589913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模块设计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503800" y="1239160"/>
            <a:ext cx="5401752" cy="523220"/>
          </a:xfrm>
          <a:prstGeom prst="rect">
            <a:avLst/>
          </a:prstGeom>
        </p:spPr>
        <p:txBody>
          <a:bodyPr wrap="square">
            <a:spAutoFit/>
          </a:bodyPr>
          <a:lstStyle/>
          <a:p>
            <a:pPr lvl="0"/>
            <a:r>
              <a:rPr lang="zh-CN" altLang="en-US" sz="2800" b="1" dirty="0"/>
              <a:t>商家功能模块</a:t>
            </a:r>
            <a:endParaRPr lang="zh-CN" altLang="zh-CN" sz="2800" b="1" dirty="0"/>
          </a:p>
        </p:txBody>
      </p:sp>
      <p:sp>
        <p:nvSpPr>
          <p:cNvPr id="14" name="文本框 13">
            <a:extLst>
              <a:ext uri="{FF2B5EF4-FFF2-40B4-BE49-F238E27FC236}">
                <a16:creationId xmlns:a16="http://schemas.microsoft.com/office/drawing/2014/main" id="{FF84D82A-4C51-5D4A-A11D-4AAF036967F3}"/>
              </a:ext>
            </a:extLst>
          </p:cNvPr>
          <p:cNvSpPr txBox="1"/>
          <p:nvPr/>
        </p:nvSpPr>
        <p:spPr>
          <a:xfrm>
            <a:off x="1885791" y="3647064"/>
            <a:ext cx="6106160" cy="257827"/>
          </a:xfrm>
          <a:prstGeom prst="rect">
            <a:avLst/>
          </a:prstGeom>
          <a:noFill/>
        </p:spPr>
        <p:txBody>
          <a:bodyPr wrap="square">
            <a:spAutoFit/>
          </a:bodyPr>
          <a:lstStyle/>
          <a:p>
            <a:pPr>
              <a:lnSpc>
                <a:spcPts val="1200"/>
              </a:lnSpc>
              <a:spcAft>
                <a:spcPts val="600"/>
              </a:spcAft>
            </a:pPr>
            <a:r>
              <a:rPr lang="zh-CN" altLang="en-US" dirty="0">
                <a:latin typeface="Arial" panose="020B0604020202020204" pitchFamily="34" charset="0"/>
                <a:ea typeface="宋体" panose="02010600030101010101" pitchFamily="2" charset="-122"/>
                <a:cs typeface="Times New Roman" panose="02020603050405020304" pitchFamily="18" charset="0"/>
              </a:rPr>
              <a:t>发布菜品</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业务逻辑</a:t>
            </a:r>
          </a:p>
        </p:txBody>
      </p:sp>
      <p:pic>
        <p:nvPicPr>
          <p:cNvPr id="4099" name="Picture 3">
            <a:extLst>
              <a:ext uri="{FF2B5EF4-FFF2-40B4-BE49-F238E27FC236}">
                <a16:creationId xmlns:a16="http://schemas.microsoft.com/office/drawing/2014/main" id="{1CB06B39-ADEB-CF34-ADEE-93797D8DC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7939" y="1624066"/>
            <a:ext cx="2890520" cy="309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9D65324A-AB11-FC09-B1D3-DAFBBBF15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871" y="400010"/>
            <a:ext cx="2606371" cy="620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07272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模块设计</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0D28FFA-DB4D-048D-E215-214909E112AC}"/>
              </a:ext>
            </a:extLst>
          </p:cNvPr>
          <p:cNvSpPr/>
          <p:nvPr/>
        </p:nvSpPr>
        <p:spPr>
          <a:xfrm>
            <a:off x="1503800" y="1239160"/>
            <a:ext cx="5401752" cy="523220"/>
          </a:xfrm>
          <a:prstGeom prst="rect">
            <a:avLst/>
          </a:prstGeom>
        </p:spPr>
        <p:txBody>
          <a:bodyPr wrap="square">
            <a:spAutoFit/>
          </a:bodyPr>
          <a:lstStyle/>
          <a:p>
            <a:pPr lvl="0"/>
            <a:r>
              <a:rPr lang="zh-CN" altLang="en-US" sz="2800" b="1" dirty="0"/>
              <a:t>用户订餐模块</a:t>
            </a:r>
            <a:endParaRPr lang="zh-CN" altLang="zh-CN" sz="2800" b="1" dirty="0"/>
          </a:p>
        </p:txBody>
      </p:sp>
      <p:pic>
        <p:nvPicPr>
          <p:cNvPr id="5122" name="Picture 2">
            <a:extLst>
              <a:ext uri="{FF2B5EF4-FFF2-40B4-BE49-F238E27FC236}">
                <a16:creationId xmlns:a16="http://schemas.microsoft.com/office/drawing/2014/main" id="{E78E7DE2-447B-6DF2-92E2-5655D5703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752" y="1643693"/>
            <a:ext cx="2174113" cy="323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81059F77-C6A4-9EB4-779E-36AF4BF33367}"/>
              </a:ext>
            </a:extLst>
          </p:cNvPr>
          <p:cNvSpPr txBox="1"/>
          <p:nvPr/>
        </p:nvSpPr>
        <p:spPr>
          <a:xfrm>
            <a:off x="1630680" y="4207929"/>
            <a:ext cx="6106160" cy="257827"/>
          </a:xfrm>
          <a:prstGeom prst="rect">
            <a:avLst/>
          </a:prstGeom>
          <a:noFill/>
        </p:spPr>
        <p:txBody>
          <a:bodyPr wrap="square">
            <a:spAutoFit/>
          </a:bodyPr>
          <a:lstStyle/>
          <a:p>
            <a:pPr>
              <a:lnSpc>
                <a:spcPts val="1200"/>
              </a:lnSpc>
              <a:spcAft>
                <a:spcPts val="600"/>
              </a:spcAft>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用户订餐业务逻辑</a:t>
            </a:r>
          </a:p>
        </p:txBody>
      </p:sp>
      <p:pic>
        <p:nvPicPr>
          <p:cNvPr id="5123" name="Picture 3">
            <a:extLst>
              <a:ext uri="{FF2B5EF4-FFF2-40B4-BE49-F238E27FC236}">
                <a16:creationId xmlns:a16="http://schemas.microsoft.com/office/drawing/2014/main" id="{2C475264-AA68-AB52-AFB8-F2B542394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203" y="2041590"/>
            <a:ext cx="2733357" cy="458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58032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2"/>
          <p:cNvGrpSpPr/>
          <p:nvPr/>
        </p:nvGrpSpPr>
        <p:grpSpPr>
          <a:xfrm>
            <a:off x="1071708" y="2252015"/>
            <a:ext cx="3408852" cy="1125407"/>
            <a:chOff x="5776018" y="1586032"/>
            <a:chExt cx="1112102" cy="844057"/>
          </a:xfrm>
        </p:grpSpPr>
        <p:sp>
          <p:nvSpPr>
            <p:cNvPr id="3" name="Text Placeholder 3"/>
            <p:cNvSpPr txBox="1"/>
            <p:nvPr/>
          </p:nvSpPr>
          <p:spPr>
            <a:xfrm>
              <a:off x="6163675" y="1586032"/>
              <a:ext cx="336788" cy="23083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2000" b="1" dirty="0">
                  <a:solidFill>
                    <a:srgbClr val="262626"/>
                  </a:solidFill>
                </a:rPr>
                <a:t>命名规范</a:t>
              </a:r>
              <a:endParaRPr lang="en-US" sz="2000" b="1" dirty="0">
                <a:solidFill>
                  <a:srgbClr val="262626"/>
                </a:solidFill>
              </a:endParaRPr>
            </a:p>
          </p:txBody>
        </p:sp>
        <p:sp>
          <p:nvSpPr>
            <p:cNvPr id="4" name="Text Placeholder 3"/>
            <p:cNvSpPr txBox="1"/>
            <p:nvPr/>
          </p:nvSpPr>
          <p:spPr>
            <a:xfrm>
              <a:off x="5776018" y="1806840"/>
              <a:ext cx="1112102" cy="62324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sz="1800" dirty="0">
                  <a:solidFill>
                    <a:srgbClr val="262626"/>
                  </a:solidFill>
                  <a:latin typeface="华文细黑" panose="02010600040101010101" pitchFamily="2" charset="-122"/>
                  <a:ea typeface="华文细黑" panose="02010600040101010101" pitchFamily="2" charset="-122"/>
                </a:rPr>
                <a:t>文件命名规范</a:t>
              </a:r>
              <a:endParaRPr lang="en-US" altLang="zh-CN" sz="1800" dirty="0">
                <a:solidFill>
                  <a:srgbClr val="262626"/>
                </a:solidFill>
                <a:latin typeface="华文细黑" panose="02010600040101010101" pitchFamily="2" charset="-122"/>
                <a:ea typeface="华文细黑" panose="02010600040101010101" pitchFamily="2" charset="-122"/>
              </a:endParaRPr>
            </a:p>
            <a:p>
              <a:r>
                <a:rPr lang="zh-CN" altLang="en-US" sz="1800" dirty="0">
                  <a:solidFill>
                    <a:srgbClr val="262626"/>
                  </a:solidFill>
                  <a:latin typeface="华文细黑" panose="02010600040101010101" pitchFamily="2" charset="-122"/>
                  <a:ea typeface="华文细黑" panose="02010600040101010101" pitchFamily="2" charset="-122"/>
                </a:rPr>
                <a:t>函数命名规范</a:t>
              </a:r>
              <a:endParaRPr lang="en-US" altLang="zh-CN" sz="1800" dirty="0">
                <a:solidFill>
                  <a:srgbClr val="262626"/>
                </a:solidFill>
                <a:latin typeface="华文细黑" panose="02010600040101010101" pitchFamily="2" charset="-122"/>
                <a:ea typeface="华文细黑" panose="02010600040101010101" pitchFamily="2" charset="-122"/>
              </a:endParaRPr>
            </a:p>
            <a:p>
              <a:r>
                <a:rPr lang="zh-CN" altLang="en-US" sz="1800" dirty="0">
                  <a:solidFill>
                    <a:srgbClr val="262626"/>
                  </a:solidFill>
                  <a:latin typeface="华文细黑" panose="02010600040101010101" pitchFamily="2" charset="-122"/>
                  <a:ea typeface="华文细黑" panose="02010600040101010101" pitchFamily="2" charset="-122"/>
                </a:rPr>
                <a:t>变量命名规范</a:t>
              </a:r>
              <a:endParaRPr lang="en-US" altLang="zh-CN" sz="1800" dirty="0">
                <a:solidFill>
                  <a:srgbClr val="262626"/>
                </a:solidFill>
                <a:latin typeface="华文细黑" panose="02010600040101010101" pitchFamily="2" charset="-122"/>
                <a:ea typeface="华文细黑" panose="02010600040101010101" pitchFamily="2" charset="-122"/>
              </a:endParaRPr>
            </a:p>
          </p:txBody>
        </p:sp>
      </p:grpSp>
      <p:grpSp>
        <p:nvGrpSpPr>
          <p:cNvPr id="5" name="Group 72"/>
          <p:cNvGrpSpPr/>
          <p:nvPr/>
        </p:nvGrpSpPr>
        <p:grpSpPr>
          <a:xfrm>
            <a:off x="7821888" y="2252015"/>
            <a:ext cx="1941871" cy="1552795"/>
            <a:chOff x="5776018" y="1501988"/>
            <a:chExt cx="1140204" cy="1164598"/>
          </a:xfrm>
        </p:grpSpPr>
        <p:sp>
          <p:nvSpPr>
            <p:cNvPr id="6" name="Text Placeholder 3"/>
            <p:cNvSpPr txBox="1"/>
            <p:nvPr/>
          </p:nvSpPr>
          <p:spPr>
            <a:xfrm>
              <a:off x="5882054" y="1501988"/>
              <a:ext cx="928139" cy="27699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2400" b="1" dirty="0">
                  <a:solidFill>
                    <a:srgbClr val="262626"/>
                  </a:solidFill>
                </a:rPr>
                <a:t>编码结构</a:t>
              </a:r>
              <a:endParaRPr lang="en-US" sz="2400" b="1" dirty="0">
                <a:solidFill>
                  <a:srgbClr val="262626"/>
                </a:solidFill>
              </a:endParaRPr>
            </a:p>
          </p:txBody>
        </p:sp>
        <p:sp>
          <p:nvSpPr>
            <p:cNvPr id="7" name="Text Placeholder 3"/>
            <p:cNvSpPr txBox="1"/>
            <p:nvPr/>
          </p:nvSpPr>
          <p:spPr>
            <a:xfrm>
              <a:off x="5776018" y="1743255"/>
              <a:ext cx="1140204" cy="9233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sz="2000" dirty="0">
                  <a:solidFill>
                    <a:srgbClr val="262626"/>
                  </a:solidFill>
                  <a:latin typeface="华文细黑" panose="02010600040101010101" pitchFamily="2" charset="-122"/>
                  <a:ea typeface="华文细黑" panose="02010600040101010101" pitchFamily="2" charset="-122"/>
                </a:rPr>
                <a:t>文件类型与功能</a:t>
              </a:r>
              <a:endParaRPr lang="en-US" altLang="zh-CN" sz="2000" dirty="0">
                <a:solidFill>
                  <a:srgbClr val="262626"/>
                </a:solidFill>
                <a:latin typeface="华文细黑" panose="02010600040101010101" pitchFamily="2" charset="-122"/>
                <a:ea typeface="华文细黑" panose="02010600040101010101" pitchFamily="2" charset="-122"/>
              </a:endParaRPr>
            </a:p>
            <a:p>
              <a:r>
                <a:rPr lang="zh-CN" altLang="en-US" sz="2000" dirty="0">
                  <a:solidFill>
                    <a:srgbClr val="262626"/>
                  </a:solidFill>
                  <a:latin typeface="华文细黑" panose="02010600040101010101" pitchFamily="2" charset="-122"/>
                  <a:ea typeface="华文细黑" panose="02010600040101010101" pitchFamily="2" charset="-122"/>
                </a:rPr>
                <a:t>文件编码结构</a:t>
              </a:r>
              <a:endParaRPr lang="en-US" altLang="zh-CN" sz="2000" dirty="0">
                <a:solidFill>
                  <a:srgbClr val="262626"/>
                </a:solidFill>
                <a:latin typeface="华文细黑" panose="02010600040101010101" pitchFamily="2" charset="-122"/>
                <a:ea typeface="华文细黑" panose="02010600040101010101" pitchFamily="2" charset="-122"/>
              </a:endParaRPr>
            </a:p>
          </p:txBody>
        </p:sp>
      </p:grpSp>
      <p:grpSp>
        <p:nvGrpSpPr>
          <p:cNvPr id="29" name="组合 28"/>
          <p:cNvGrpSpPr/>
          <p:nvPr/>
        </p:nvGrpSpPr>
        <p:grpSpPr>
          <a:xfrm>
            <a:off x="-483871" y="-795874"/>
            <a:ext cx="4884403" cy="2080299"/>
            <a:chOff x="-483871" y="-795874"/>
            <a:chExt cx="4884403" cy="2080299"/>
          </a:xfrm>
        </p:grpSpPr>
        <p:pic>
          <p:nvPicPr>
            <p:cNvPr id="37" name="图片 3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8" name="文本框 37"/>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编码</a:t>
              </a:r>
            </a:p>
          </p:txBody>
        </p:sp>
      </p:grpSp>
      <p:pic>
        <p:nvPicPr>
          <p:cNvPr id="18" name="图片 17"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20" name="矩形 19"/>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2879299-C217-0329-9A49-63422FF75154}"/>
              </a:ext>
            </a:extLst>
          </p:cNvPr>
          <p:cNvSpPr txBox="1"/>
          <p:nvPr/>
        </p:nvSpPr>
        <p:spPr>
          <a:xfrm>
            <a:off x="644988" y="3671832"/>
            <a:ext cx="6106160" cy="2916248"/>
          </a:xfrm>
          <a:prstGeom prst="rect">
            <a:avLst/>
          </a:prstGeom>
          <a:noFill/>
        </p:spPr>
        <p:txBody>
          <a:bodyPr wrap="square">
            <a:spAutoFit/>
          </a:bodyPr>
          <a:lstStyle/>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需要填写表单的页面取名带</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_</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form.php</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后缀。</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所有用户相关的函数与变量命名需增加</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_user</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后缀。</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所有商家相关的函数与变量命名需增加</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_shop</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后缀。</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所有管理员相关的函数与变量命名需增加</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_admin</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后缀。</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所有输出表单</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html</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代码的函数以</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display_</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开头。</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函数的命名尽量能够描述功能。</a:t>
            </a:r>
          </a:p>
        </p:txBody>
      </p:sp>
      <p:sp>
        <p:nvSpPr>
          <p:cNvPr id="40" name="文本框 39">
            <a:extLst>
              <a:ext uri="{FF2B5EF4-FFF2-40B4-BE49-F238E27FC236}">
                <a16:creationId xmlns:a16="http://schemas.microsoft.com/office/drawing/2014/main" id="{AA9B1382-A36E-BEE2-F8EF-783D7A85FFF0}"/>
              </a:ext>
            </a:extLst>
          </p:cNvPr>
          <p:cNvSpPr txBox="1"/>
          <p:nvPr/>
        </p:nvSpPr>
        <p:spPr>
          <a:xfrm>
            <a:off x="6530102" y="3671832"/>
            <a:ext cx="6106160" cy="1438920"/>
          </a:xfrm>
          <a:prstGeom prst="rect">
            <a:avLst/>
          </a:prstGeom>
          <a:noFill/>
        </p:spPr>
        <p:txBody>
          <a:bodyPr wrap="square">
            <a:spAutoFit/>
          </a:bodyPr>
          <a:lstStyle/>
          <a:p>
            <a:pPr marL="342900" lvl="0" indent="-342900">
              <a:lnSpc>
                <a:spcPct val="150000"/>
              </a:lnSpc>
              <a:spcAft>
                <a:spcPts val="600"/>
              </a:spcAft>
              <a:buFont typeface="Wingdings" panose="05000000000000000000" pitchFamily="2" charset="2"/>
              <a:buChar char=""/>
            </a:pP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使用模块化函数编码</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nSpc>
                <a:spcPct val="150000"/>
              </a:lnSpc>
              <a:spcAft>
                <a:spcPts val="600"/>
              </a:spcAft>
              <a:buFont typeface="Wingdings" panose="05000000000000000000" pitchFamily="2" charset="2"/>
              <a:buChar char=""/>
            </a:pP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需要检查权限的先检查权限然后才能进行其他操作。</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a:p>
            <a:pPr marL="342900" lvl="0" indent="-342900">
              <a:lnSpc>
                <a:spcPct val="150000"/>
              </a:lnSpc>
              <a:spcAft>
                <a:spcPts val="600"/>
              </a:spcAft>
              <a:buFont typeface="Wingdings" panose="05000000000000000000" pitchFamily="2" charset="2"/>
              <a:buChar char=""/>
            </a:pPr>
            <a:r>
              <a:rPr lang="zh-CN" altLang="en-US" sz="1800" dirty="0">
                <a:effectLst/>
                <a:latin typeface="Arial" panose="020B0604020202020204" pitchFamily="34" charset="0"/>
                <a:ea typeface="宋体" panose="02010600030101010101" pitchFamily="2" charset="-122"/>
                <a:cs typeface="Times New Roman" panose="02020603050405020304" pitchFamily="18" charset="0"/>
              </a:rPr>
              <a:t>将可复用的功能放到函数中</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9498413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7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7576" t="62621" r="53171"/>
          <a:stretch>
            <a:fillRect/>
          </a:stretch>
        </p:blipFill>
        <p:spPr>
          <a:xfrm rot="16200000">
            <a:off x="-500744" y="486227"/>
            <a:ext cx="6894288" cy="5892800"/>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17" name="文本框 16"/>
          <p:cNvSpPr txBox="1"/>
          <p:nvPr/>
        </p:nvSpPr>
        <p:spPr>
          <a:xfrm>
            <a:off x="1935576" y="4011276"/>
            <a:ext cx="1997796" cy="461665"/>
          </a:xfrm>
          <a:prstGeom prst="rect">
            <a:avLst/>
          </a:prstGeom>
          <a:noFill/>
        </p:spPr>
        <p:txBody>
          <a:bodyPr wrap="square" rtlCol="0">
            <a:spAutoFit/>
          </a:bodyPr>
          <a:lstStyle/>
          <a:p>
            <a:pPr algn="dist"/>
            <a:r>
              <a:rPr lang="en-US" altLang="zh-CN" sz="2400" dirty="0">
                <a:solidFill>
                  <a:srgbClr val="000000"/>
                </a:solidFill>
                <a:latin typeface="造字工房悦黑体验版纤细体" pitchFamily="50" charset="-122"/>
                <a:ea typeface="造字工房悦黑体验版纤细体" pitchFamily="50" charset="-122"/>
              </a:rPr>
              <a:t>CONTENTS</a:t>
            </a:r>
            <a:endParaRPr lang="zh-CN" altLang="en-US" sz="2400" dirty="0">
              <a:solidFill>
                <a:srgbClr val="000000"/>
              </a:solidFill>
              <a:latin typeface="造字工房悦黑体验版纤细体" pitchFamily="50" charset="-122"/>
              <a:ea typeface="造字工房悦黑体验版纤细体" pitchFamily="50" charset="-122"/>
            </a:endParaRPr>
          </a:p>
        </p:txBody>
      </p:sp>
      <p:sp>
        <p:nvSpPr>
          <p:cNvPr id="19" name="文本框 18"/>
          <p:cNvSpPr txBox="1"/>
          <p:nvPr/>
        </p:nvSpPr>
        <p:spPr>
          <a:xfrm>
            <a:off x="1807028" y="2799933"/>
            <a:ext cx="2540000" cy="1323439"/>
          </a:xfrm>
          <a:prstGeom prst="rect">
            <a:avLst/>
          </a:prstGeom>
          <a:noFill/>
        </p:spPr>
        <p:txBody>
          <a:bodyPr wrap="square" rtlCol="0">
            <a:spAutoFit/>
          </a:bodyPr>
          <a:lstStyle/>
          <a:p>
            <a:r>
              <a:rPr lang="zh-CN" altLang="en-US" sz="8000" dirty="0">
                <a:latin typeface="方正兰亭粗黑简体" panose="02000000000000000000" pitchFamily="2" charset="-122"/>
                <a:ea typeface="方正兰亭粗黑简体" panose="02000000000000000000" pitchFamily="2" charset="-122"/>
              </a:rPr>
              <a:t>目录</a:t>
            </a:r>
          </a:p>
        </p:txBody>
      </p:sp>
      <p:sp>
        <p:nvSpPr>
          <p:cNvPr id="20" name="文本框 19"/>
          <p:cNvSpPr txBox="1"/>
          <p:nvPr/>
        </p:nvSpPr>
        <p:spPr>
          <a:xfrm>
            <a:off x="6379710" y="2187428"/>
            <a:ext cx="3969028" cy="584775"/>
          </a:xfrm>
          <a:prstGeom prst="rect">
            <a:avLst/>
          </a:prstGeom>
          <a:noFill/>
        </p:spPr>
        <p:txBody>
          <a:bodyPr wrap="square" rtlCol="0">
            <a:spAutoFit/>
          </a:bodyPr>
          <a:lstStyle/>
          <a:p>
            <a:pPr algn="dist"/>
            <a:r>
              <a:rPr lang="en-US" altLang="zh-CN" sz="3200" dirty="0">
                <a:latin typeface="方正兰亭粗黑简体" panose="02000000000000000000" pitchFamily="2" charset="-122"/>
                <a:ea typeface="方正兰亭粗黑简体" panose="02000000000000000000" pitchFamily="2" charset="-122"/>
              </a:rPr>
              <a:t>1/</a:t>
            </a:r>
            <a:r>
              <a:rPr lang="zh-CN" altLang="en-US" sz="3200" dirty="0">
                <a:latin typeface="方正兰亭粗黑简体" panose="02000000000000000000" pitchFamily="2" charset="-122"/>
                <a:ea typeface="方正兰亭粗黑简体" panose="02000000000000000000" pitchFamily="2" charset="-122"/>
              </a:rPr>
              <a:t>项目</a:t>
            </a:r>
            <a:r>
              <a:rPr lang="zh-CN" altLang="en-US" sz="3200" dirty="0">
                <a:latin typeface="造字工房悦黑体验版纤细体" pitchFamily="50" charset="-122"/>
                <a:ea typeface="造字工房悦黑体验版纤细体" pitchFamily="50" charset="-122"/>
              </a:rPr>
              <a:t>简介</a:t>
            </a:r>
          </a:p>
        </p:txBody>
      </p:sp>
      <p:sp>
        <p:nvSpPr>
          <p:cNvPr id="21" name="文本框 20"/>
          <p:cNvSpPr txBox="1"/>
          <p:nvPr/>
        </p:nvSpPr>
        <p:spPr>
          <a:xfrm>
            <a:off x="6371115" y="2963594"/>
            <a:ext cx="3980545" cy="584775"/>
          </a:xfrm>
          <a:prstGeom prst="rect">
            <a:avLst/>
          </a:prstGeom>
          <a:noFill/>
        </p:spPr>
        <p:txBody>
          <a:bodyPr wrap="square" rtlCol="0">
            <a:spAutoFit/>
          </a:bodyPr>
          <a:lstStyle/>
          <a:p>
            <a:pPr algn="dist"/>
            <a:r>
              <a:rPr lang="en-US" altLang="zh-CN" sz="3200" dirty="0">
                <a:latin typeface="方正兰亭粗黑简体" panose="02000000000000000000" pitchFamily="2" charset="-122"/>
                <a:ea typeface="方正兰亭粗黑简体" panose="02000000000000000000" pitchFamily="2" charset="-122"/>
              </a:rPr>
              <a:t>2/</a:t>
            </a:r>
            <a:r>
              <a:rPr lang="zh-CN" altLang="en-US" sz="3200" dirty="0">
                <a:latin typeface="方正兰亭粗黑简体" panose="02000000000000000000" pitchFamily="2" charset="-122"/>
                <a:ea typeface="方正兰亭粗黑简体" panose="02000000000000000000" pitchFamily="2" charset="-122"/>
              </a:rPr>
              <a:t>项目实施</a:t>
            </a:r>
            <a:endParaRPr lang="zh-CN" altLang="en-US" sz="3200" dirty="0">
              <a:latin typeface="造字工房悦黑体验版纤细体" pitchFamily="50" charset="-122"/>
              <a:ea typeface="造字工房悦黑体验版纤细体" pitchFamily="50" charset="-122"/>
            </a:endParaRPr>
          </a:p>
        </p:txBody>
      </p:sp>
      <p:sp>
        <p:nvSpPr>
          <p:cNvPr id="22" name="文本框 21"/>
          <p:cNvSpPr txBox="1"/>
          <p:nvPr/>
        </p:nvSpPr>
        <p:spPr>
          <a:xfrm>
            <a:off x="6373592" y="3762838"/>
            <a:ext cx="3969028" cy="584775"/>
          </a:xfrm>
          <a:prstGeom prst="rect">
            <a:avLst/>
          </a:prstGeom>
          <a:noFill/>
        </p:spPr>
        <p:txBody>
          <a:bodyPr wrap="square" rtlCol="0">
            <a:spAutoFit/>
          </a:bodyPr>
          <a:lstStyle/>
          <a:p>
            <a:pPr algn="dist"/>
            <a:r>
              <a:rPr lang="en-US" altLang="zh-CN" sz="3200" dirty="0">
                <a:latin typeface="方正兰亭粗黑简体" panose="02000000000000000000" pitchFamily="2" charset="-122"/>
                <a:ea typeface="方正兰亭粗黑简体" panose="02000000000000000000" pitchFamily="2" charset="-122"/>
              </a:rPr>
              <a:t>3/</a:t>
            </a:r>
            <a:r>
              <a:rPr lang="zh-CN" altLang="en-US" sz="3200" dirty="0">
                <a:latin typeface="方正兰亭粗黑简体" panose="02000000000000000000" pitchFamily="2" charset="-122"/>
                <a:ea typeface="方正兰亭粗黑简体" panose="02000000000000000000" pitchFamily="2" charset="-122"/>
              </a:rPr>
              <a:t>结果展示</a:t>
            </a:r>
            <a:endParaRPr lang="zh-CN" altLang="en-US" sz="3200" dirty="0">
              <a:latin typeface="造字工房悦黑体验版纤细体" pitchFamily="50" charset="-122"/>
              <a:ea typeface="造字工房悦黑体验版纤细体" pitchFamily="50" charset="-122"/>
            </a:endParaRPr>
          </a:p>
        </p:txBody>
      </p:sp>
      <p:sp>
        <p:nvSpPr>
          <p:cNvPr id="23" name="文本框 22"/>
          <p:cNvSpPr txBox="1"/>
          <p:nvPr/>
        </p:nvSpPr>
        <p:spPr>
          <a:xfrm>
            <a:off x="6351349" y="4564567"/>
            <a:ext cx="3980545" cy="584775"/>
          </a:xfrm>
          <a:prstGeom prst="rect">
            <a:avLst/>
          </a:prstGeom>
          <a:noFill/>
        </p:spPr>
        <p:txBody>
          <a:bodyPr wrap="square" rtlCol="0">
            <a:spAutoFit/>
          </a:bodyPr>
          <a:lstStyle/>
          <a:p>
            <a:pPr algn="dist"/>
            <a:r>
              <a:rPr lang="en-US" altLang="zh-CN" sz="3200" dirty="0">
                <a:latin typeface="方正兰亭粗黑简体" panose="02000000000000000000" pitchFamily="2" charset="-122"/>
                <a:ea typeface="方正兰亭粗黑简体" panose="02000000000000000000" pitchFamily="2" charset="-122"/>
              </a:rPr>
              <a:t>4/</a:t>
            </a:r>
            <a:r>
              <a:rPr lang="zh-CN" altLang="en-US" sz="3200" dirty="0">
                <a:latin typeface="方正兰亭粗黑简体" panose="02000000000000000000" pitchFamily="2" charset="-122"/>
                <a:ea typeface="方正兰亭粗黑简体" panose="02000000000000000000" pitchFamily="2" charset="-122"/>
              </a:rPr>
              <a:t>项目</a:t>
            </a:r>
            <a:r>
              <a:rPr lang="zh-CN" altLang="en-US" sz="3200" dirty="0">
                <a:latin typeface="造字工房悦黑体验版纤细体" pitchFamily="50" charset="-122"/>
                <a:ea typeface="造字工房悦黑体验版纤细体" pitchFamily="50" charset="-122"/>
              </a:rPr>
              <a:t>总结</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方正兰亭粗黑简体" panose="02000000000000000000" pitchFamily="2" charset="-122"/>
                <a:ea typeface="方正兰亭粗黑简体" panose="02000000000000000000" pitchFamily="2" charset="-122"/>
              </a:rPr>
              <a:t>结果展示</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614142"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管理员</a:t>
            </a: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03</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17" name="文本框 16"/>
          <p:cNvSpPr txBox="1"/>
          <p:nvPr/>
        </p:nvSpPr>
        <p:spPr>
          <a:xfrm>
            <a:off x="4620963" y="4656289"/>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用户</a:t>
            </a:r>
          </a:p>
        </p:txBody>
      </p:sp>
      <p:sp>
        <p:nvSpPr>
          <p:cNvPr id="18" name="文本框 17"/>
          <p:cNvSpPr txBox="1"/>
          <p:nvPr/>
        </p:nvSpPr>
        <p:spPr>
          <a:xfrm>
            <a:off x="5995697"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商家</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83871" y="-795874"/>
            <a:ext cx="4884403" cy="2080299"/>
            <a:chOff x="-483871" y="-795874"/>
            <a:chExt cx="4884403" cy="2080299"/>
          </a:xfrm>
        </p:grpSpPr>
        <p:pic>
          <p:nvPicPr>
            <p:cNvPr id="37" name="图片 36"/>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8" name="文本框 37"/>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4" name="图片 3"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426F282-3521-A1D9-0DAE-E6475C21A507}"/>
              </a:ext>
            </a:extLst>
          </p:cNvPr>
          <p:cNvSpPr txBox="1"/>
          <p:nvPr/>
        </p:nvSpPr>
        <p:spPr>
          <a:xfrm>
            <a:off x="828040" y="1207809"/>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创建管理员账号</a:t>
            </a:r>
          </a:p>
        </p:txBody>
      </p:sp>
      <p:pic>
        <p:nvPicPr>
          <p:cNvPr id="40" name="图片 39">
            <a:extLst>
              <a:ext uri="{FF2B5EF4-FFF2-40B4-BE49-F238E27FC236}">
                <a16:creationId xmlns:a16="http://schemas.microsoft.com/office/drawing/2014/main" id="{748DDEEF-601F-B3F9-FFCE-47A03EC46F26}"/>
              </a:ext>
            </a:extLst>
          </p:cNvPr>
          <p:cNvPicPr>
            <a:picLocks noChangeAspect="1"/>
          </p:cNvPicPr>
          <p:nvPr/>
        </p:nvPicPr>
        <p:blipFill>
          <a:blip r:embed="rId4"/>
          <a:stretch>
            <a:fillRect/>
          </a:stretch>
        </p:blipFill>
        <p:spPr>
          <a:xfrm>
            <a:off x="0" y="1623060"/>
            <a:ext cx="4450080" cy="5234940"/>
          </a:xfrm>
          <a:prstGeom prst="rect">
            <a:avLst/>
          </a:prstGeom>
        </p:spPr>
      </p:pic>
      <p:pic>
        <p:nvPicPr>
          <p:cNvPr id="41" name="图片 40">
            <a:extLst>
              <a:ext uri="{FF2B5EF4-FFF2-40B4-BE49-F238E27FC236}">
                <a16:creationId xmlns:a16="http://schemas.microsoft.com/office/drawing/2014/main" id="{287DAEA2-D5D3-6414-294A-FCA6DCAF9977}"/>
              </a:ext>
            </a:extLst>
          </p:cNvPr>
          <p:cNvPicPr>
            <a:picLocks noChangeAspect="1"/>
          </p:cNvPicPr>
          <p:nvPr/>
        </p:nvPicPr>
        <p:blipFill>
          <a:blip r:embed="rId5"/>
          <a:stretch>
            <a:fillRect/>
          </a:stretch>
        </p:blipFill>
        <p:spPr>
          <a:xfrm>
            <a:off x="4477783" y="0"/>
            <a:ext cx="3611084" cy="6610629"/>
          </a:xfrm>
          <a:prstGeom prst="rect">
            <a:avLst/>
          </a:prstGeom>
        </p:spPr>
      </p:pic>
      <p:pic>
        <p:nvPicPr>
          <p:cNvPr id="42" name="图片 41">
            <a:extLst>
              <a:ext uri="{FF2B5EF4-FFF2-40B4-BE49-F238E27FC236}">
                <a16:creationId xmlns:a16="http://schemas.microsoft.com/office/drawing/2014/main" id="{46D0E20A-969D-89AB-A3AA-D09E86D4CC69}"/>
              </a:ext>
            </a:extLst>
          </p:cNvPr>
          <p:cNvPicPr>
            <a:picLocks noChangeAspect="1"/>
          </p:cNvPicPr>
          <p:nvPr/>
        </p:nvPicPr>
        <p:blipFill>
          <a:blip r:embed="rId6"/>
          <a:stretch>
            <a:fillRect/>
          </a:stretch>
        </p:blipFill>
        <p:spPr>
          <a:xfrm>
            <a:off x="8150167" y="0"/>
            <a:ext cx="5274310" cy="5819775"/>
          </a:xfrm>
          <a:prstGeom prst="rect">
            <a:avLst/>
          </a:prstGeom>
        </p:spPr>
      </p:pic>
      <p:pic>
        <p:nvPicPr>
          <p:cNvPr id="43" name="图片 42">
            <a:extLst>
              <a:ext uri="{FF2B5EF4-FFF2-40B4-BE49-F238E27FC236}">
                <a16:creationId xmlns:a16="http://schemas.microsoft.com/office/drawing/2014/main" id="{7CF290EF-A2C8-3F5F-A52D-24E7DE93BCD2}"/>
              </a:ext>
            </a:extLst>
          </p:cNvPr>
          <p:cNvPicPr>
            <a:picLocks noChangeAspect="1"/>
          </p:cNvPicPr>
          <p:nvPr/>
        </p:nvPicPr>
        <p:blipFill>
          <a:blip r:embed="rId7"/>
          <a:stretch>
            <a:fillRect/>
          </a:stretch>
        </p:blipFill>
        <p:spPr>
          <a:xfrm>
            <a:off x="3825240" y="1825000"/>
            <a:ext cx="4541520" cy="3055620"/>
          </a:xfrm>
          <a:prstGeom prst="rect">
            <a:avLst/>
          </a:prstGeom>
        </p:spPr>
      </p:pic>
    </p:spTree>
    <p:extLst>
      <p:ext uri="{BB962C8B-B14F-4D97-AF65-F5344CB8AC3E}">
        <p14:creationId xmlns:p14="http://schemas.microsoft.com/office/powerpoint/2010/main" val="17812215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DFCFC4BC-9D30-1E56-719D-6BBDF004F089}"/>
              </a:ext>
            </a:extLst>
          </p:cNvPr>
          <p:cNvSpPr txBox="1"/>
          <p:nvPr/>
        </p:nvSpPr>
        <p:spPr>
          <a:xfrm>
            <a:off x="756920" y="1069975"/>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创建菜品类别</a:t>
            </a:r>
          </a:p>
        </p:txBody>
      </p:sp>
      <p:pic>
        <p:nvPicPr>
          <p:cNvPr id="63" name="图片 62">
            <a:extLst>
              <a:ext uri="{FF2B5EF4-FFF2-40B4-BE49-F238E27FC236}">
                <a16:creationId xmlns:a16="http://schemas.microsoft.com/office/drawing/2014/main" id="{E8EE930E-7EC8-C72C-83B9-BB488B64E72D}"/>
              </a:ext>
            </a:extLst>
          </p:cNvPr>
          <p:cNvPicPr>
            <a:picLocks noChangeAspect="1"/>
          </p:cNvPicPr>
          <p:nvPr/>
        </p:nvPicPr>
        <p:blipFill>
          <a:blip r:embed="rId4"/>
          <a:stretch>
            <a:fillRect/>
          </a:stretch>
        </p:blipFill>
        <p:spPr>
          <a:xfrm>
            <a:off x="325122" y="1549332"/>
            <a:ext cx="2722274" cy="5167370"/>
          </a:xfrm>
          <a:prstGeom prst="rect">
            <a:avLst/>
          </a:prstGeom>
        </p:spPr>
      </p:pic>
      <p:pic>
        <p:nvPicPr>
          <p:cNvPr id="64" name="图片 63">
            <a:extLst>
              <a:ext uri="{FF2B5EF4-FFF2-40B4-BE49-F238E27FC236}">
                <a16:creationId xmlns:a16="http://schemas.microsoft.com/office/drawing/2014/main" id="{EAB0351B-BF3F-5178-2725-84B0A7C4FB40}"/>
              </a:ext>
            </a:extLst>
          </p:cNvPr>
          <p:cNvPicPr>
            <a:picLocks noChangeAspect="1"/>
          </p:cNvPicPr>
          <p:nvPr/>
        </p:nvPicPr>
        <p:blipFill>
          <a:blip r:embed="rId5"/>
          <a:stretch>
            <a:fillRect/>
          </a:stretch>
        </p:blipFill>
        <p:spPr>
          <a:xfrm>
            <a:off x="3296286" y="934550"/>
            <a:ext cx="4808220" cy="5265420"/>
          </a:xfrm>
          <a:prstGeom prst="rect">
            <a:avLst/>
          </a:prstGeom>
        </p:spPr>
      </p:pic>
      <p:pic>
        <p:nvPicPr>
          <p:cNvPr id="65" name="图片 64">
            <a:extLst>
              <a:ext uri="{FF2B5EF4-FFF2-40B4-BE49-F238E27FC236}">
                <a16:creationId xmlns:a16="http://schemas.microsoft.com/office/drawing/2014/main" id="{D5D68D80-4950-9049-05CD-D090536F02FF}"/>
              </a:ext>
            </a:extLst>
          </p:cNvPr>
          <p:cNvPicPr>
            <a:picLocks noChangeAspect="1"/>
          </p:cNvPicPr>
          <p:nvPr/>
        </p:nvPicPr>
        <p:blipFill>
          <a:blip r:embed="rId6"/>
          <a:stretch>
            <a:fillRect/>
          </a:stretch>
        </p:blipFill>
        <p:spPr>
          <a:xfrm>
            <a:off x="8249920" y="1852930"/>
            <a:ext cx="4572000" cy="3741420"/>
          </a:xfrm>
          <a:prstGeom prst="rect">
            <a:avLst/>
          </a:prstGeom>
        </p:spPr>
      </p:pic>
    </p:spTree>
    <p:extLst>
      <p:ext uri="{BB962C8B-B14F-4D97-AF65-F5344CB8AC3E}">
        <p14:creationId xmlns:p14="http://schemas.microsoft.com/office/powerpoint/2010/main" val="446559332"/>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2E55D76-6804-D563-3FBD-619E485630C9}"/>
              </a:ext>
            </a:extLst>
          </p:cNvPr>
          <p:cNvSpPr txBox="1"/>
          <p:nvPr/>
        </p:nvSpPr>
        <p:spPr>
          <a:xfrm>
            <a:off x="647842" y="1313934"/>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添加菜品</a:t>
            </a:r>
          </a:p>
        </p:txBody>
      </p:sp>
      <p:pic>
        <p:nvPicPr>
          <p:cNvPr id="9" name="图片 8">
            <a:extLst>
              <a:ext uri="{FF2B5EF4-FFF2-40B4-BE49-F238E27FC236}">
                <a16:creationId xmlns:a16="http://schemas.microsoft.com/office/drawing/2014/main" id="{1C8774CA-FABF-76BB-385C-362B3E588BD1}"/>
              </a:ext>
            </a:extLst>
          </p:cNvPr>
          <p:cNvPicPr>
            <a:picLocks noChangeAspect="1"/>
          </p:cNvPicPr>
          <p:nvPr/>
        </p:nvPicPr>
        <p:blipFill>
          <a:blip r:embed="rId4"/>
          <a:stretch>
            <a:fillRect/>
          </a:stretch>
        </p:blipFill>
        <p:spPr>
          <a:xfrm>
            <a:off x="2189834" y="726034"/>
            <a:ext cx="2739928" cy="5752694"/>
          </a:xfrm>
          <a:prstGeom prst="rect">
            <a:avLst/>
          </a:prstGeom>
        </p:spPr>
      </p:pic>
      <p:pic>
        <p:nvPicPr>
          <p:cNvPr id="10" name="图片 9">
            <a:extLst>
              <a:ext uri="{FF2B5EF4-FFF2-40B4-BE49-F238E27FC236}">
                <a16:creationId xmlns:a16="http://schemas.microsoft.com/office/drawing/2014/main" id="{3F2D63C1-A02A-C5C2-3DDF-BBEC91181864}"/>
              </a:ext>
            </a:extLst>
          </p:cNvPr>
          <p:cNvPicPr>
            <a:picLocks noChangeAspect="1"/>
          </p:cNvPicPr>
          <p:nvPr/>
        </p:nvPicPr>
        <p:blipFill>
          <a:blip r:embed="rId5"/>
          <a:stretch>
            <a:fillRect/>
          </a:stretch>
        </p:blipFill>
        <p:spPr>
          <a:xfrm>
            <a:off x="5000247" y="244275"/>
            <a:ext cx="4262372" cy="6397308"/>
          </a:xfrm>
          <a:prstGeom prst="rect">
            <a:avLst/>
          </a:prstGeom>
        </p:spPr>
      </p:pic>
      <p:pic>
        <p:nvPicPr>
          <p:cNvPr id="11" name="图片 10">
            <a:extLst>
              <a:ext uri="{FF2B5EF4-FFF2-40B4-BE49-F238E27FC236}">
                <a16:creationId xmlns:a16="http://schemas.microsoft.com/office/drawing/2014/main" id="{6295A1EB-66F3-27AA-145D-71F87E0B5ED5}"/>
              </a:ext>
            </a:extLst>
          </p:cNvPr>
          <p:cNvPicPr>
            <a:picLocks noChangeAspect="1"/>
          </p:cNvPicPr>
          <p:nvPr/>
        </p:nvPicPr>
        <p:blipFill>
          <a:blip r:embed="rId6"/>
          <a:stretch>
            <a:fillRect/>
          </a:stretch>
        </p:blipFill>
        <p:spPr>
          <a:xfrm>
            <a:off x="9710900" y="-2540"/>
            <a:ext cx="4785360" cy="3002280"/>
          </a:xfrm>
          <a:prstGeom prst="rect">
            <a:avLst/>
          </a:prstGeom>
        </p:spPr>
      </p:pic>
      <p:pic>
        <p:nvPicPr>
          <p:cNvPr id="12" name="图片 11">
            <a:extLst>
              <a:ext uri="{FF2B5EF4-FFF2-40B4-BE49-F238E27FC236}">
                <a16:creationId xmlns:a16="http://schemas.microsoft.com/office/drawing/2014/main" id="{105EDAAD-89F9-D643-4873-AD30BFC01780}"/>
              </a:ext>
            </a:extLst>
          </p:cNvPr>
          <p:cNvPicPr>
            <a:picLocks noChangeAspect="1"/>
          </p:cNvPicPr>
          <p:nvPr/>
        </p:nvPicPr>
        <p:blipFill>
          <a:blip r:embed="rId7"/>
          <a:stretch>
            <a:fillRect/>
          </a:stretch>
        </p:blipFill>
        <p:spPr>
          <a:xfrm>
            <a:off x="1958330" y="803696"/>
            <a:ext cx="8152190" cy="5396188"/>
          </a:xfrm>
          <a:prstGeom prst="rect">
            <a:avLst/>
          </a:prstGeom>
        </p:spPr>
      </p:pic>
    </p:spTree>
    <p:extLst>
      <p:ext uri="{BB962C8B-B14F-4D97-AF65-F5344CB8AC3E}">
        <p14:creationId xmlns:p14="http://schemas.microsoft.com/office/powerpoint/2010/main" val="19294826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C1B66F0-E184-E97C-6BDF-8669186167A8}"/>
              </a:ext>
            </a:extLst>
          </p:cNvPr>
          <p:cNvSpPr txBox="1"/>
          <p:nvPr/>
        </p:nvSpPr>
        <p:spPr>
          <a:xfrm>
            <a:off x="777240" y="1069975"/>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查看销售情况</a:t>
            </a:r>
          </a:p>
        </p:txBody>
      </p:sp>
      <p:pic>
        <p:nvPicPr>
          <p:cNvPr id="9" name="图片 8">
            <a:extLst>
              <a:ext uri="{FF2B5EF4-FFF2-40B4-BE49-F238E27FC236}">
                <a16:creationId xmlns:a16="http://schemas.microsoft.com/office/drawing/2014/main" id="{89580666-245F-BAF6-022C-1AAD0EB4F9C2}"/>
              </a:ext>
            </a:extLst>
          </p:cNvPr>
          <p:cNvPicPr>
            <a:picLocks noChangeAspect="1"/>
          </p:cNvPicPr>
          <p:nvPr/>
        </p:nvPicPr>
        <p:blipFill>
          <a:blip r:embed="rId4"/>
          <a:stretch>
            <a:fillRect/>
          </a:stretch>
        </p:blipFill>
        <p:spPr>
          <a:xfrm>
            <a:off x="122376" y="1907540"/>
            <a:ext cx="3139440" cy="3429000"/>
          </a:xfrm>
          <a:prstGeom prst="rect">
            <a:avLst/>
          </a:prstGeom>
        </p:spPr>
      </p:pic>
      <p:pic>
        <p:nvPicPr>
          <p:cNvPr id="10" name="图片 9">
            <a:extLst>
              <a:ext uri="{FF2B5EF4-FFF2-40B4-BE49-F238E27FC236}">
                <a16:creationId xmlns:a16="http://schemas.microsoft.com/office/drawing/2014/main" id="{0C4ECF5F-690E-8626-A4DF-465DF6489F5E}"/>
              </a:ext>
            </a:extLst>
          </p:cNvPr>
          <p:cNvPicPr>
            <a:picLocks noChangeAspect="1"/>
          </p:cNvPicPr>
          <p:nvPr/>
        </p:nvPicPr>
        <p:blipFill>
          <a:blip r:embed="rId5"/>
          <a:stretch>
            <a:fillRect/>
          </a:stretch>
        </p:blipFill>
        <p:spPr>
          <a:xfrm>
            <a:off x="3791040" y="2050937"/>
            <a:ext cx="7828825" cy="3428999"/>
          </a:xfrm>
          <a:prstGeom prst="rect">
            <a:avLst/>
          </a:prstGeom>
        </p:spPr>
      </p:pic>
    </p:spTree>
    <p:extLst>
      <p:ext uri="{BB962C8B-B14F-4D97-AF65-F5344CB8AC3E}">
        <p14:creationId xmlns:p14="http://schemas.microsoft.com/office/powerpoint/2010/main" val="1688774076"/>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8AB6CC8-B58D-8F6D-5A36-C2E51EAD111D}"/>
              </a:ext>
            </a:extLst>
          </p:cNvPr>
          <p:cNvSpPr txBox="1"/>
          <p:nvPr/>
        </p:nvSpPr>
        <p:spPr>
          <a:xfrm>
            <a:off x="756920" y="1069975"/>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查看订单</a:t>
            </a:r>
          </a:p>
        </p:txBody>
      </p:sp>
      <p:pic>
        <p:nvPicPr>
          <p:cNvPr id="9" name="图片 8">
            <a:extLst>
              <a:ext uri="{FF2B5EF4-FFF2-40B4-BE49-F238E27FC236}">
                <a16:creationId xmlns:a16="http://schemas.microsoft.com/office/drawing/2014/main" id="{B41B5A3F-D68A-C291-250D-0D8FA880C4F9}"/>
              </a:ext>
            </a:extLst>
          </p:cNvPr>
          <p:cNvPicPr>
            <a:picLocks noChangeAspect="1"/>
          </p:cNvPicPr>
          <p:nvPr/>
        </p:nvPicPr>
        <p:blipFill>
          <a:blip r:embed="rId4"/>
          <a:stretch>
            <a:fillRect/>
          </a:stretch>
        </p:blipFill>
        <p:spPr>
          <a:xfrm>
            <a:off x="395786" y="2021206"/>
            <a:ext cx="3139440" cy="3429000"/>
          </a:xfrm>
          <a:prstGeom prst="rect">
            <a:avLst/>
          </a:prstGeom>
        </p:spPr>
      </p:pic>
      <p:pic>
        <p:nvPicPr>
          <p:cNvPr id="10" name="图片 9">
            <a:extLst>
              <a:ext uri="{FF2B5EF4-FFF2-40B4-BE49-F238E27FC236}">
                <a16:creationId xmlns:a16="http://schemas.microsoft.com/office/drawing/2014/main" id="{B8C9BED9-CDAF-333B-E1DC-34C07DF433AC}"/>
              </a:ext>
            </a:extLst>
          </p:cNvPr>
          <p:cNvPicPr>
            <a:picLocks noChangeAspect="1"/>
          </p:cNvPicPr>
          <p:nvPr/>
        </p:nvPicPr>
        <p:blipFill>
          <a:blip r:embed="rId5"/>
          <a:stretch>
            <a:fillRect/>
          </a:stretch>
        </p:blipFill>
        <p:spPr>
          <a:xfrm>
            <a:off x="3458844" y="2203767"/>
            <a:ext cx="7714653" cy="3584258"/>
          </a:xfrm>
          <a:prstGeom prst="rect">
            <a:avLst/>
          </a:prstGeom>
        </p:spPr>
      </p:pic>
    </p:spTree>
    <p:extLst>
      <p:ext uri="{BB962C8B-B14F-4D97-AF65-F5344CB8AC3E}">
        <p14:creationId xmlns:p14="http://schemas.microsoft.com/office/powerpoint/2010/main" val="1405111796"/>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5D1A877-25BB-8EC3-288C-831E8852ABAE}"/>
              </a:ext>
            </a:extLst>
          </p:cNvPr>
          <p:cNvSpPr txBox="1"/>
          <p:nvPr/>
        </p:nvSpPr>
        <p:spPr>
          <a:xfrm>
            <a:off x="960120" y="1207809"/>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用户注册</a:t>
            </a:r>
          </a:p>
        </p:txBody>
      </p:sp>
      <p:pic>
        <p:nvPicPr>
          <p:cNvPr id="9" name="图片 8">
            <a:extLst>
              <a:ext uri="{FF2B5EF4-FFF2-40B4-BE49-F238E27FC236}">
                <a16:creationId xmlns:a16="http://schemas.microsoft.com/office/drawing/2014/main" id="{E80E7326-7804-874C-935F-51FD52922A1C}"/>
              </a:ext>
            </a:extLst>
          </p:cNvPr>
          <p:cNvPicPr>
            <a:picLocks noChangeAspect="1"/>
          </p:cNvPicPr>
          <p:nvPr/>
        </p:nvPicPr>
        <p:blipFill>
          <a:blip r:embed="rId4"/>
          <a:stretch>
            <a:fillRect/>
          </a:stretch>
        </p:blipFill>
        <p:spPr>
          <a:xfrm>
            <a:off x="111463" y="1758526"/>
            <a:ext cx="3434675" cy="4627184"/>
          </a:xfrm>
          <a:prstGeom prst="rect">
            <a:avLst/>
          </a:prstGeom>
        </p:spPr>
      </p:pic>
      <p:pic>
        <p:nvPicPr>
          <p:cNvPr id="10" name="图片 9">
            <a:extLst>
              <a:ext uri="{FF2B5EF4-FFF2-40B4-BE49-F238E27FC236}">
                <a16:creationId xmlns:a16="http://schemas.microsoft.com/office/drawing/2014/main" id="{B39503CB-C26A-D422-A913-0CA91EB8E471}"/>
              </a:ext>
            </a:extLst>
          </p:cNvPr>
          <p:cNvPicPr>
            <a:picLocks noChangeAspect="1"/>
          </p:cNvPicPr>
          <p:nvPr/>
        </p:nvPicPr>
        <p:blipFill>
          <a:blip r:embed="rId5"/>
          <a:stretch>
            <a:fillRect/>
          </a:stretch>
        </p:blipFill>
        <p:spPr>
          <a:xfrm>
            <a:off x="3756025" y="244275"/>
            <a:ext cx="5274310" cy="4959350"/>
          </a:xfrm>
          <a:prstGeom prst="rect">
            <a:avLst/>
          </a:prstGeom>
        </p:spPr>
      </p:pic>
      <p:pic>
        <p:nvPicPr>
          <p:cNvPr id="11" name="图片 10">
            <a:extLst>
              <a:ext uri="{FF2B5EF4-FFF2-40B4-BE49-F238E27FC236}">
                <a16:creationId xmlns:a16="http://schemas.microsoft.com/office/drawing/2014/main" id="{BDEB8FD3-5ED0-41D6-DD55-A8124B7A7185}"/>
              </a:ext>
            </a:extLst>
          </p:cNvPr>
          <p:cNvPicPr>
            <a:picLocks noChangeAspect="1"/>
          </p:cNvPicPr>
          <p:nvPr/>
        </p:nvPicPr>
        <p:blipFill>
          <a:blip r:embed="rId6"/>
          <a:stretch>
            <a:fillRect/>
          </a:stretch>
        </p:blipFill>
        <p:spPr>
          <a:xfrm>
            <a:off x="8966200" y="2044700"/>
            <a:ext cx="4983480" cy="2971800"/>
          </a:xfrm>
          <a:prstGeom prst="rect">
            <a:avLst/>
          </a:prstGeom>
        </p:spPr>
      </p:pic>
    </p:spTree>
    <p:extLst>
      <p:ext uri="{BB962C8B-B14F-4D97-AF65-F5344CB8AC3E}">
        <p14:creationId xmlns:p14="http://schemas.microsoft.com/office/powerpoint/2010/main" val="574891322"/>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2FCA5FE-7EB6-4E67-3800-8C6DE4C1B1AE}"/>
              </a:ext>
            </a:extLst>
          </p:cNvPr>
          <p:cNvSpPr txBox="1"/>
          <p:nvPr/>
        </p:nvSpPr>
        <p:spPr>
          <a:xfrm>
            <a:off x="1224280" y="1207809"/>
            <a:ext cx="6106160" cy="369332"/>
          </a:xfrm>
          <a:prstGeom prst="rect">
            <a:avLst/>
          </a:prstGeom>
          <a:noFill/>
        </p:spPr>
        <p:txBody>
          <a:bodyPr wrap="square">
            <a:spAutoFit/>
          </a:bodyPr>
          <a:lstStyle/>
          <a:p>
            <a:pPr lvl="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下单</a:t>
            </a:r>
          </a:p>
        </p:txBody>
      </p:sp>
      <p:pic>
        <p:nvPicPr>
          <p:cNvPr id="9" name="图片 8">
            <a:extLst>
              <a:ext uri="{FF2B5EF4-FFF2-40B4-BE49-F238E27FC236}">
                <a16:creationId xmlns:a16="http://schemas.microsoft.com/office/drawing/2014/main" id="{794F4727-393F-BE93-B38A-68A1D0FBFDDB}"/>
              </a:ext>
            </a:extLst>
          </p:cNvPr>
          <p:cNvPicPr>
            <a:picLocks noChangeAspect="1"/>
          </p:cNvPicPr>
          <p:nvPr/>
        </p:nvPicPr>
        <p:blipFill>
          <a:blip r:embed="rId4"/>
          <a:stretch>
            <a:fillRect/>
          </a:stretch>
        </p:blipFill>
        <p:spPr>
          <a:xfrm>
            <a:off x="26435" y="1605440"/>
            <a:ext cx="3604732" cy="4815830"/>
          </a:xfrm>
          <a:prstGeom prst="rect">
            <a:avLst/>
          </a:prstGeom>
        </p:spPr>
      </p:pic>
      <p:pic>
        <p:nvPicPr>
          <p:cNvPr id="10" name="图片 9">
            <a:extLst>
              <a:ext uri="{FF2B5EF4-FFF2-40B4-BE49-F238E27FC236}">
                <a16:creationId xmlns:a16="http://schemas.microsoft.com/office/drawing/2014/main" id="{D04A5C59-F612-A1E8-CA77-8C3BE26AA868}"/>
              </a:ext>
            </a:extLst>
          </p:cNvPr>
          <p:cNvPicPr>
            <a:picLocks noChangeAspect="1"/>
          </p:cNvPicPr>
          <p:nvPr/>
        </p:nvPicPr>
        <p:blipFill>
          <a:blip r:embed="rId5"/>
          <a:stretch>
            <a:fillRect/>
          </a:stretch>
        </p:blipFill>
        <p:spPr>
          <a:xfrm>
            <a:off x="3650802" y="320675"/>
            <a:ext cx="4149017" cy="6195548"/>
          </a:xfrm>
          <a:prstGeom prst="rect">
            <a:avLst/>
          </a:prstGeom>
        </p:spPr>
      </p:pic>
      <p:pic>
        <p:nvPicPr>
          <p:cNvPr id="11" name="图片 10">
            <a:extLst>
              <a:ext uri="{FF2B5EF4-FFF2-40B4-BE49-F238E27FC236}">
                <a16:creationId xmlns:a16="http://schemas.microsoft.com/office/drawing/2014/main" id="{5459E2FB-615D-D9A2-90A1-B62D427B1C8F}"/>
              </a:ext>
            </a:extLst>
          </p:cNvPr>
          <p:cNvPicPr>
            <a:picLocks noChangeAspect="1"/>
          </p:cNvPicPr>
          <p:nvPr/>
        </p:nvPicPr>
        <p:blipFill>
          <a:blip r:embed="rId6"/>
          <a:stretch>
            <a:fillRect/>
          </a:stretch>
        </p:blipFill>
        <p:spPr>
          <a:xfrm>
            <a:off x="7038810" y="1051560"/>
            <a:ext cx="6094184" cy="4795520"/>
          </a:xfrm>
          <a:prstGeom prst="rect">
            <a:avLst/>
          </a:prstGeom>
        </p:spPr>
      </p:pic>
    </p:spTree>
    <p:extLst>
      <p:ext uri="{BB962C8B-B14F-4D97-AF65-F5344CB8AC3E}">
        <p14:creationId xmlns:p14="http://schemas.microsoft.com/office/powerpoint/2010/main" val="188453138"/>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3EDF188-4546-7810-C32A-D296D0C52A03}"/>
              </a:ext>
            </a:extLst>
          </p:cNvPr>
          <p:cNvPicPr>
            <a:picLocks noChangeAspect="1"/>
          </p:cNvPicPr>
          <p:nvPr/>
        </p:nvPicPr>
        <p:blipFill>
          <a:blip r:embed="rId4"/>
          <a:stretch>
            <a:fillRect/>
          </a:stretch>
        </p:blipFill>
        <p:spPr>
          <a:xfrm>
            <a:off x="1691004" y="1286827"/>
            <a:ext cx="8029969" cy="2624773"/>
          </a:xfrm>
          <a:prstGeom prst="rect">
            <a:avLst/>
          </a:prstGeom>
        </p:spPr>
      </p:pic>
      <p:pic>
        <p:nvPicPr>
          <p:cNvPr id="8" name="图片 7">
            <a:extLst>
              <a:ext uri="{FF2B5EF4-FFF2-40B4-BE49-F238E27FC236}">
                <a16:creationId xmlns:a16="http://schemas.microsoft.com/office/drawing/2014/main" id="{8582835F-67DA-6F44-6F95-2FBBBDE78BA6}"/>
              </a:ext>
            </a:extLst>
          </p:cNvPr>
          <p:cNvPicPr>
            <a:picLocks noChangeAspect="1"/>
          </p:cNvPicPr>
          <p:nvPr/>
        </p:nvPicPr>
        <p:blipFill>
          <a:blip r:embed="rId5"/>
          <a:stretch>
            <a:fillRect/>
          </a:stretch>
        </p:blipFill>
        <p:spPr>
          <a:xfrm>
            <a:off x="1691004" y="3911600"/>
            <a:ext cx="8143876" cy="3167934"/>
          </a:xfrm>
          <a:prstGeom prst="rect">
            <a:avLst/>
          </a:prstGeom>
        </p:spPr>
      </p:pic>
    </p:spTree>
    <p:extLst>
      <p:ext uri="{BB962C8B-B14F-4D97-AF65-F5344CB8AC3E}">
        <p14:creationId xmlns:p14="http://schemas.microsoft.com/office/powerpoint/2010/main" val="3816943627"/>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结果展示</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704A6924-01B0-FE34-51CF-0903555CD945}"/>
              </a:ext>
            </a:extLst>
          </p:cNvPr>
          <p:cNvPicPr>
            <a:picLocks noChangeAspect="1"/>
          </p:cNvPicPr>
          <p:nvPr/>
        </p:nvPicPr>
        <p:blipFill>
          <a:blip r:embed="rId4"/>
          <a:stretch>
            <a:fillRect/>
          </a:stretch>
        </p:blipFill>
        <p:spPr>
          <a:xfrm>
            <a:off x="1958330" y="859980"/>
            <a:ext cx="8733155" cy="3693664"/>
          </a:xfrm>
          <a:prstGeom prst="rect">
            <a:avLst/>
          </a:prstGeom>
        </p:spPr>
      </p:pic>
      <p:pic>
        <p:nvPicPr>
          <p:cNvPr id="8" name="图片 7">
            <a:extLst>
              <a:ext uri="{FF2B5EF4-FFF2-40B4-BE49-F238E27FC236}">
                <a16:creationId xmlns:a16="http://schemas.microsoft.com/office/drawing/2014/main" id="{4431FF63-E3CB-B7F3-590C-9F00D5F8A1F1}"/>
              </a:ext>
            </a:extLst>
          </p:cNvPr>
          <p:cNvPicPr>
            <a:picLocks noChangeAspect="1"/>
          </p:cNvPicPr>
          <p:nvPr/>
        </p:nvPicPr>
        <p:blipFill>
          <a:blip r:embed="rId5"/>
          <a:stretch>
            <a:fillRect/>
          </a:stretch>
        </p:blipFill>
        <p:spPr>
          <a:xfrm>
            <a:off x="1958330" y="4553644"/>
            <a:ext cx="8590915" cy="2716078"/>
          </a:xfrm>
          <a:prstGeom prst="rect">
            <a:avLst/>
          </a:prstGeom>
        </p:spPr>
      </p:pic>
    </p:spTree>
    <p:extLst>
      <p:ext uri="{BB962C8B-B14F-4D97-AF65-F5344CB8AC3E}">
        <p14:creationId xmlns:p14="http://schemas.microsoft.com/office/powerpoint/2010/main" val="412845937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3913736" y="3373743"/>
            <a:ext cx="4050148"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方正兰亭粗黑简体" panose="02000000000000000000" pitchFamily="2" charset="-122"/>
                <a:ea typeface="方正兰亭粗黑简体" panose="02000000000000000000" pitchFamily="2" charset="-122"/>
              </a:rPr>
              <a:t>项目</a:t>
            </a: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rPr>
              <a:t>简介</a:t>
            </a:r>
          </a:p>
        </p:txBody>
      </p:sp>
      <p:sp>
        <p:nvSpPr>
          <p:cNvPr id="15" name="文本框 14"/>
          <p:cNvSpPr txBox="1"/>
          <p:nvPr/>
        </p:nvSpPr>
        <p:spPr>
          <a:xfrm>
            <a:off x="4614142"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项目介绍</a:t>
            </a: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01</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17" name="文本框 16"/>
          <p:cNvSpPr txBox="1"/>
          <p:nvPr/>
        </p:nvSpPr>
        <p:spPr>
          <a:xfrm>
            <a:off x="4620963" y="4656289"/>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进度安排</a:t>
            </a:r>
          </a:p>
        </p:txBody>
      </p:sp>
      <p:sp>
        <p:nvSpPr>
          <p:cNvPr id="18" name="文本框 17"/>
          <p:cNvSpPr txBox="1"/>
          <p:nvPr/>
        </p:nvSpPr>
        <p:spPr>
          <a:xfrm>
            <a:off x="5995697"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成员分工           </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2" name="矩形 1"/>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方正兰亭粗黑简体" panose="02000000000000000000" pitchFamily="2" charset="-122"/>
                <a:ea typeface="方正兰亭粗黑简体" panose="02000000000000000000" pitchFamily="2" charset="-122"/>
              </a:rPr>
              <a:t>项目</a:t>
            </a: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rPr>
              <a:t>总结</a:t>
            </a: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614142"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参考资料           </a:t>
            </a: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04</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18" name="文本框 17"/>
          <p:cNvSpPr txBox="1"/>
          <p:nvPr/>
        </p:nvSpPr>
        <p:spPr>
          <a:xfrm>
            <a:off x="5995697"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项目总结</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483871" y="-795874"/>
            <a:ext cx="4884403" cy="2080299"/>
            <a:chOff x="-483871" y="-795874"/>
            <a:chExt cx="4884403" cy="2080299"/>
          </a:xfrm>
        </p:grpSpPr>
        <p:pic>
          <p:nvPicPr>
            <p:cNvPr id="39" name="图片 38"/>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40" name="文本框 39"/>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参考资料</a:t>
              </a:r>
            </a:p>
          </p:txBody>
        </p:sp>
      </p:grpSp>
      <p:pic>
        <p:nvPicPr>
          <p:cNvPr id="6" name="图片 5"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7" name="矩形 6"/>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B4C857EE-5872-4DE9-B5D4-9F660AB89B93}"/>
              </a:ext>
            </a:extLst>
          </p:cNvPr>
          <p:cNvSpPr txBox="1"/>
          <p:nvPr/>
        </p:nvSpPr>
        <p:spPr>
          <a:xfrm>
            <a:off x="2230120" y="2271064"/>
            <a:ext cx="8448040" cy="1779974"/>
          </a:xfrm>
          <a:prstGeom prst="rect">
            <a:avLst/>
          </a:prstGeom>
          <a:noFill/>
        </p:spPr>
        <p:txBody>
          <a:bodyPr wrap="square">
            <a:spAutoFit/>
          </a:bodyPr>
          <a:lstStyle/>
          <a:p>
            <a:pPr indent="254000">
              <a:lnSpc>
                <a:spcPct val="150000"/>
              </a:lnSpc>
              <a:spcAft>
                <a:spcPts val="600"/>
              </a:spcAft>
            </a:pP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[1]</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LuKe</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 </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Welling,Laura</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 Thomson. PHP </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和</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 MySQL Web</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开发</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[M]. </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北京：机械工业出版社</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 2009.04</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a:p>
            <a:pPr indent="254000">
              <a:lnSpc>
                <a:spcPct val="150000"/>
              </a:lnSpc>
              <a:spcAft>
                <a:spcPts val="600"/>
              </a:spcAft>
            </a:pP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[2] Peter </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Cowburn.PHP</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中文手册</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[EB/OL]. 2019-06-21. https://php.golaravel.com/</a:t>
            </a:r>
            <a:endParaRPr lang="zh-CN" altLang="zh-CN" sz="1800" dirty="0">
              <a:effectLst/>
              <a:latin typeface="Arial" panose="020B060402020202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29197560"/>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483871" y="-795874"/>
            <a:ext cx="4884403" cy="2080299"/>
            <a:chOff x="-483871" y="-795874"/>
            <a:chExt cx="4884403" cy="2080299"/>
          </a:xfrm>
        </p:grpSpPr>
        <p:pic>
          <p:nvPicPr>
            <p:cNvPr id="39" name="图片 38"/>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40" name="文本框 39"/>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项目总结</a:t>
              </a:r>
            </a:p>
          </p:txBody>
        </p:sp>
      </p:grpSp>
      <p:pic>
        <p:nvPicPr>
          <p:cNvPr id="6" name="图片 5"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7" name="矩形 6"/>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0F4AEBE-F5E3-27C7-9DEA-BDD63F102679}"/>
              </a:ext>
            </a:extLst>
          </p:cNvPr>
          <p:cNvSpPr txBox="1"/>
          <p:nvPr/>
        </p:nvSpPr>
        <p:spPr>
          <a:xfrm>
            <a:off x="2616200" y="2227352"/>
            <a:ext cx="7828280" cy="2947025"/>
          </a:xfrm>
          <a:prstGeom prst="rect">
            <a:avLst/>
          </a:prstGeom>
          <a:noFill/>
        </p:spPr>
        <p:txBody>
          <a:bodyPr wrap="square">
            <a:spAutoFit/>
          </a:bodyPr>
          <a:lstStyle/>
          <a:p>
            <a:pPr indent="254000">
              <a:lnSpc>
                <a:spcPct val="150000"/>
              </a:lnSpc>
              <a:spcAft>
                <a:spcPts val="600"/>
              </a:spcAft>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本次的外卖点餐系统课程设计是通过三周来的辛苦与努力才得以顺利完成的，在整个过程中，我发现自己有很多的不足之处，也有很多的收获。这次的作品借鉴了很多课堂中学习的一些项目的编程与设计思路，比如留言板项目的展示效果、网络书签项目的账号管理（登录、注册、密码找回等）功能以及电商平台购物车项目的购物车设计等，同时还借鉴了他们以函数调用为基础的模块化设计思路，使得设计思路以及编码思路变得清晰，明确，为项目的成功完成起到了很大的作用。</a:t>
            </a:r>
          </a:p>
        </p:txBody>
      </p:sp>
    </p:spTree>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0232" t="62621" r="26693" b="10296"/>
          <a:stretch>
            <a:fillRect/>
          </a:stretch>
        </p:blipFill>
        <p:spPr>
          <a:xfrm rot="10800000">
            <a:off x="-4" y="-8192"/>
            <a:ext cx="12192003" cy="6880705"/>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7" name="文本框 6"/>
          <p:cNvSpPr txBox="1"/>
          <p:nvPr/>
        </p:nvSpPr>
        <p:spPr>
          <a:xfrm>
            <a:off x="4742924" y="1825847"/>
            <a:ext cx="2496277" cy="1323439"/>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致谢</a:t>
            </a:r>
          </a:p>
        </p:txBody>
      </p:sp>
      <p:cxnSp>
        <p:nvCxnSpPr>
          <p:cNvPr id="8" name="直接连接符 7"/>
          <p:cNvCxnSpPr/>
          <p:nvPr/>
        </p:nvCxnSpPr>
        <p:spPr>
          <a:xfrm>
            <a:off x="7335212"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878828"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50636" y="3325624"/>
            <a:ext cx="7680853" cy="502445"/>
          </a:xfrm>
          <a:prstGeom prst="rect">
            <a:avLst/>
          </a:prstGeom>
          <a:noFill/>
        </p:spPr>
        <p:txBody>
          <a:bodyPr wrap="square" rtlCol="0">
            <a:spAutoFit/>
          </a:bodyPr>
          <a:lstStyle/>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感谢答辩聆听！</a:t>
            </a: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208535" y="2506159"/>
            <a:ext cx="4865777" cy="646331"/>
          </a:xfrm>
          <a:prstGeom prst="rect">
            <a:avLst/>
          </a:prstGeom>
          <a:solidFill>
            <a:srgbClr val="559DE2"/>
          </a:solidFill>
          <a:ln w="9525">
            <a:noFill/>
            <a:miter lim="800000"/>
          </a:ln>
        </p:spPr>
        <p:txBody>
          <a:bodyPr wrap="square" lIns="91440" tIns="45720" rIns="91440" bIns="45720">
            <a:spAutoFit/>
          </a:bodyPr>
          <a:lstStyle/>
          <a:p>
            <a:pPr algn="dist"/>
            <a:r>
              <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rPr>
              <a:t>外卖点餐平台</a:t>
            </a:r>
          </a:p>
        </p:txBody>
      </p:sp>
      <p:sp>
        <p:nvSpPr>
          <p:cNvPr id="23596" name="矩形 4"/>
          <p:cNvSpPr>
            <a:spLocks noChangeArrowheads="1"/>
          </p:cNvSpPr>
          <p:nvPr/>
        </p:nvSpPr>
        <p:spPr bwMode="auto">
          <a:xfrm>
            <a:off x="1126648" y="3307687"/>
            <a:ext cx="5238787" cy="1701235"/>
          </a:xfrm>
          <a:prstGeom prst="rect">
            <a:avLst/>
          </a:prstGeom>
          <a:noFill/>
          <a:ln w="9525">
            <a:noFill/>
            <a:miter lim="800000"/>
          </a:ln>
        </p:spPr>
        <p:txBody>
          <a:bodyPr wrap="square" lIns="91440" tIns="45720" rIns="91440" bIns="45720">
            <a:spAutoFit/>
          </a:bodyPr>
          <a:lstStyle/>
          <a:p>
            <a:pPr indent="254000">
              <a:lnSpc>
                <a:spcPct val="150000"/>
              </a:lnSpc>
              <a:spcAft>
                <a:spcPts val="600"/>
              </a:spcAft>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互联网技术的快速发展与广泛普及，人们越来越多的活动搬到了线上，</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因此我们尝试</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在</a:t>
            </a: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windows</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系统下运用</a:t>
            </a:r>
            <a:r>
              <a:rPr lang="en-US" altLang="zh-CN" sz="1800" dirty="0" err="1">
                <a:effectLst/>
                <a:latin typeface="Arial" panose="020B0604020202020204" pitchFamily="34" charset="0"/>
                <a:ea typeface="宋体" panose="02010600030101010101" pitchFamily="2" charset="-122"/>
                <a:cs typeface="Times New Roman" panose="02020603050405020304" pitchFamily="18" charset="0"/>
              </a:rPr>
              <a:t>php+mysql+</a:t>
            </a:r>
            <a:r>
              <a:rPr lang="en-US" altLang="zh-CN" sz="1800" kern="100" dirty="0" err="1">
                <a:effectLst/>
                <a:latin typeface="Times New Roman" panose="02020603050405020304" pitchFamily="18" charset="0"/>
                <a:ea typeface="宋体" panose="02010600030101010101" pitchFamily="2" charset="-122"/>
              </a:rPr>
              <a:t>apache</a:t>
            </a:r>
            <a:r>
              <a:rPr lang="zh-CN" altLang="en-US" kern="100" dirty="0">
                <a:latin typeface="Times New Roman" panose="02020603050405020304" pitchFamily="18" charset="0"/>
                <a:ea typeface="宋体" panose="02010600030101010101" pitchFamily="2" charset="-122"/>
              </a:rPr>
              <a:t>技术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设计并实现了一个外卖点餐系统。</a:t>
            </a:r>
            <a:endParaRPr lang="en-US" altLang="zh-CN" sz="1600" dirty="0">
              <a:solidFill>
                <a:srgbClr val="000000"/>
              </a:solidFill>
              <a:latin typeface="华文细黑" panose="02010600040101010101" pitchFamily="2" charset="-122"/>
              <a:ea typeface="华文细黑" panose="02010600040101010101" pitchFamily="2"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项目介绍</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208535" y="2506159"/>
            <a:ext cx="4865777" cy="646331"/>
          </a:xfrm>
          <a:prstGeom prst="rect">
            <a:avLst/>
          </a:prstGeom>
          <a:solidFill>
            <a:srgbClr val="559DE2"/>
          </a:solidFill>
          <a:ln w="9525">
            <a:noFill/>
            <a:miter lim="800000"/>
          </a:ln>
        </p:spPr>
        <p:txBody>
          <a:bodyPr wrap="square" lIns="91440" tIns="45720" rIns="91440" bIns="45720">
            <a:spAutoFit/>
          </a:bodyPr>
          <a:lstStyle/>
          <a:p>
            <a:pPr algn="dist"/>
            <a:endParaRPr lang="zh-CN" altLang="en-US" sz="3600" dirty="0">
              <a:solidFill>
                <a:schemeClr val="bg1"/>
              </a:solidFill>
              <a:latin typeface="方正兰亭粗黑简体" panose="02000000000000000000" pitchFamily="2" charset="-122"/>
              <a:ea typeface="方正兰亭粗黑简体" panose="02000000000000000000" pitchFamily="2" charset="-122"/>
              <a:sym typeface="Segoe UI" panose="020B0502040204020203" pitchFamily="34" charset="0"/>
            </a:endParaRPr>
          </a:p>
        </p:txBody>
      </p:sp>
      <p:sp>
        <p:nvSpPr>
          <p:cNvPr id="23596" name="矩形 4"/>
          <p:cNvSpPr>
            <a:spLocks noChangeArrowheads="1"/>
          </p:cNvSpPr>
          <p:nvPr/>
        </p:nvSpPr>
        <p:spPr bwMode="auto">
          <a:xfrm>
            <a:off x="1126648" y="3307687"/>
            <a:ext cx="5238787" cy="946478"/>
          </a:xfrm>
          <a:prstGeom prst="rect">
            <a:avLst/>
          </a:prstGeom>
          <a:noFill/>
          <a:ln w="9525">
            <a:noFill/>
            <a:miter lim="800000"/>
          </a:ln>
        </p:spPr>
        <p:txBody>
          <a:bodyPr wrap="square" lIns="91440" tIns="45720" rIns="91440" bIns="45720">
            <a:spAutoFit/>
          </a:bodyPr>
          <a:lstStyle/>
          <a:p>
            <a:pPr indent="254000">
              <a:lnSpc>
                <a:spcPct val="150000"/>
              </a:lnSpc>
              <a:spcAft>
                <a:spcPts val="600"/>
              </a:spcAft>
            </a:pPr>
            <a:r>
              <a:rPr lang="en-US" altLang="zh-CN" dirty="0">
                <a:latin typeface="Arial" panose="020B0604020202020204" pitchFamily="34" charset="0"/>
                <a:ea typeface="宋体" panose="02010600030101010101" pitchFamily="2" charset="-122"/>
                <a:cs typeface="Times New Roman" panose="02020603050405020304" pitchFamily="18" charset="0"/>
              </a:rPr>
              <a:t>***</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：系统后端设计、部分前端设计以及文档。</a:t>
            </a:r>
          </a:p>
          <a:p>
            <a:pPr indent="254000">
              <a:lnSpc>
                <a:spcPct val="150000"/>
              </a:lnSpc>
              <a:spcAft>
                <a:spcPts val="600"/>
              </a:spcAft>
            </a:pPr>
            <a:r>
              <a:rPr lang="en-US" altLang="zh-CN" sz="1800"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：系统前端展示设计以及文档。</a:t>
            </a: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成员分工</a:t>
              </a:r>
            </a:p>
          </p:txBody>
        </p:sp>
      </p:grpSp>
      <p:pic>
        <p:nvPicPr>
          <p:cNvPr id="2" name="图片 1"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854763"/>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7563" y="2256584"/>
            <a:ext cx="1344000" cy="1344000"/>
            <a:chOff x="1673133" y="888723"/>
            <a:chExt cx="720000" cy="720000"/>
          </a:xfrm>
        </p:grpSpPr>
        <p:grpSp>
          <p:nvGrpSpPr>
            <p:cNvPr id="114" name="组合 113"/>
            <p:cNvGrpSpPr/>
            <p:nvPr/>
          </p:nvGrpSpPr>
          <p:grpSpPr>
            <a:xfrm>
              <a:off x="1771197" y="988752"/>
              <a:ext cx="523875" cy="523875"/>
              <a:chOff x="1162498" y="2336853"/>
              <a:chExt cx="523875" cy="523875"/>
            </a:xfrm>
          </p:grpSpPr>
          <p:sp>
            <p:nvSpPr>
              <p:cNvPr id="115" name="椭圆 114"/>
              <p:cNvSpPr/>
              <p:nvPr/>
            </p:nvSpPr>
            <p:spPr>
              <a:xfrm>
                <a:off x="1162498" y="2336853"/>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6" name="组合 115"/>
              <p:cNvGrpSpPr/>
              <p:nvPr/>
            </p:nvGrpSpPr>
            <p:grpSpPr>
              <a:xfrm>
                <a:off x="1334360" y="2460255"/>
                <a:ext cx="180149" cy="341052"/>
                <a:chOff x="5130721" y="-266700"/>
                <a:chExt cx="990600" cy="1875362"/>
              </a:xfrm>
            </p:grpSpPr>
            <p:sp>
              <p:nvSpPr>
                <p:cNvPr id="117"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8" name="弧形 117"/>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19" name="直接连接符 118"/>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0" name="弧形 119"/>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1" name="弧形 120"/>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2" name="椭圆 1"/>
            <p:cNvSpPr/>
            <p:nvPr/>
          </p:nvSpPr>
          <p:spPr>
            <a:xfrm>
              <a:off x="1673133" y="888723"/>
              <a:ext cx="720000" cy="72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9168192" y="3345647"/>
            <a:ext cx="1344000" cy="1344000"/>
            <a:chOff x="7260924" y="2136651"/>
            <a:chExt cx="900000" cy="900000"/>
          </a:xfrm>
        </p:grpSpPr>
        <p:grpSp>
          <p:nvGrpSpPr>
            <p:cNvPr id="87" name="组合 86"/>
            <p:cNvGrpSpPr/>
            <p:nvPr/>
          </p:nvGrpSpPr>
          <p:grpSpPr>
            <a:xfrm>
              <a:off x="7374613" y="2262651"/>
              <a:ext cx="648000" cy="648000"/>
              <a:chOff x="6390532" y="1254781"/>
              <a:chExt cx="523875" cy="523875"/>
            </a:xfrm>
          </p:grpSpPr>
          <p:sp>
            <p:nvSpPr>
              <p:cNvPr id="88" name="椭圆 87"/>
              <p:cNvSpPr/>
              <p:nvPr/>
            </p:nvSpPr>
            <p:spPr>
              <a:xfrm>
                <a:off x="6390532" y="1254781"/>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89" name="组合 88"/>
              <p:cNvGrpSpPr/>
              <p:nvPr/>
            </p:nvGrpSpPr>
            <p:grpSpPr>
              <a:xfrm>
                <a:off x="6530567" y="1406023"/>
                <a:ext cx="263712" cy="260414"/>
                <a:chOff x="9071432" y="2401956"/>
                <a:chExt cx="1073666" cy="1060237"/>
              </a:xfrm>
            </p:grpSpPr>
            <p:sp>
              <p:nvSpPr>
                <p:cNvPr id="90" name="任意多边形 89"/>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弧形 90"/>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3" name="椭圆 122"/>
            <p:cNvSpPr/>
            <p:nvPr/>
          </p:nvSpPr>
          <p:spPr>
            <a:xfrm>
              <a:off x="7260924" y="2136651"/>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 name="组合 5"/>
          <p:cNvGrpSpPr/>
          <p:nvPr/>
        </p:nvGrpSpPr>
        <p:grpSpPr>
          <a:xfrm>
            <a:off x="5996128" y="3717917"/>
            <a:ext cx="1344000" cy="1344000"/>
            <a:chOff x="5687693" y="1392449"/>
            <a:chExt cx="900000" cy="900000"/>
          </a:xfrm>
        </p:grpSpPr>
        <p:grpSp>
          <p:nvGrpSpPr>
            <p:cNvPr id="92" name="组合 91"/>
            <p:cNvGrpSpPr/>
            <p:nvPr/>
          </p:nvGrpSpPr>
          <p:grpSpPr>
            <a:xfrm>
              <a:off x="5813693" y="1512627"/>
              <a:ext cx="648000" cy="648000"/>
              <a:chOff x="6247656" y="3293941"/>
              <a:chExt cx="523875" cy="523875"/>
            </a:xfrm>
          </p:grpSpPr>
          <p:sp>
            <p:nvSpPr>
              <p:cNvPr id="93" name="椭圆 92"/>
              <p:cNvSpPr/>
              <p:nvPr/>
            </p:nvSpPr>
            <p:spPr>
              <a:xfrm>
                <a:off x="6247656" y="3293941"/>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94" name="组合 93"/>
              <p:cNvGrpSpPr/>
              <p:nvPr/>
            </p:nvGrpSpPr>
            <p:grpSpPr>
              <a:xfrm>
                <a:off x="6377468" y="3441862"/>
                <a:ext cx="236901" cy="235171"/>
                <a:chOff x="3914408" y="1848112"/>
                <a:chExt cx="805721" cy="799838"/>
              </a:xfrm>
            </p:grpSpPr>
            <p:cxnSp>
              <p:nvCxnSpPr>
                <p:cNvPr id="95" name="直接连接符 9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4" name="椭圆 123"/>
            <p:cNvSpPr/>
            <p:nvPr/>
          </p:nvSpPr>
          <p:spPr>
            <a:xfrm>
              <a:off x="5687693" y="1392449"/>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 name="组合 4"/>
          <p:cNvGrpSpPr/>
          <p:nvPr/>
        </p:nvGrpSpPr>
        <p:grpSpPr>
          <a:xfrm>
            <a:off x="2447859" y="3525896"/>
            <a:ext cx="1344000" cy="1344000"/>
            <a:chOff x="4123814" y="2079192"/>
            <a:chExt cx="900000" cy="900000"/>
          </a:xfrm>
        </p:grpSpPr>
        <p:grpSp>
          <p:nvGrpSpPr>
            <p:cNvPr id="109" name="组合 108"/>
            <p:cNvGrpSpPr/>
            <p:nvPr/>
          </p:nvGrpSpPr>
          <p:grpSpPr>
            <a:xfrm>
              <a:off x="4247045" y="2205192"/>
              <a:ext cx="648000" cy="648000"/>
              <a:chOff x="7393286" y="2370038"/>
              <a:chExt cx="523875" cy="523875"/>
            </a:xfrm>
          </p:grpSpPr>
          <p:sp>
            <p:nvSpPr>
              <p:cNvPr id="110" name="椭圆 109"/>
              <p:cNvSpPr/>
              <p:nvPr/>
            </p:nvSpPr>
            <p:spPr>
              <a:xfrm>
                <a:off x="7393286" y="2370038"/>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11" name="组合 110"/>
              <p:cNvGrpSpPr/>
              <p:nvPr/>
            </p:nvGrpSpPr>
            <p:grpSpPr>
              <a:xfrm>
                <a:off x="7531982" y="2495071"/>
                <a:ext cx="258725" cy="261143"/>
                <a:chOff x="-445562" y="2906128"/>
                <a:chExt cx="355785" cy="359110"/>
              </a:xfrm>
            </p:grpSpPr>
            <p:sp>
              <p:nvSpPr>
                <p:cNvPr id="112" name="椭圆 104"/>
                <p:cNvSpPr/>
                <p:nvPr/>
              </p:nvSpPr>
              <p:spPr>
                <a:xfrm>
                  <a:off x="-445562" y="2906128"/>
                  <a:ext cx="355785" cy="359110"/>
                </a:xfrm>
                <a:custGeom>
                  <a:avLst/>
                  <a:gdLst/>
                  <a:ahLst/>
                  <a:cxnLst/>
                  <a:rect l="l" t="t" r="r" b="b"/>
                  <a:pathLst>
                    <a:path w="355785" h="359110">
                      <a:moveTo>
                        <a:pt x="252707" y="0"/>
                      </a:moveTo>
                      <a:cubicBezTo>
                        <a:pt x="309635" y="0"/>
                        <a:pt x="355785" y="46150"/>
                        <a:pt x="355785" y="103078"/>
                      </a:cubicBezTo>
                      <a:cubicBezTo>
                        <a:pt x="355785" y="160006"/>
                        <a:pt x="309635" y="206156"/>
                        <a:pt x="252707" y="206156"/>
                      </a:cubicBezTo>
                      <a:lnTo>
                        <a:pt x="213975" y="198336"/>
                      </a:lnTo>
                      <a:lnTo>
                        <a:pt x="179555" y="232757"/>
                      </a:lnTo>
                      <a:lnTo>
                        <a:pt x="172905" y="282633"/>
                      </a:lnTo>
                      <a:lnTo>
                        <a:pt x="129678" y="279308"/>
                      </a:lnTo>
                      <a:lnTo>
                        <a:pt x="119703" y="329184"/>
                      </a:lnTo>
                      <a:lnTo>
                        <a:pt x="83127" y="329184"/>
                      </a:lnTo>
                      <a:lnTo>
                        <a:pt x="46551" y="359110"/>
                      </a:lnTo>
                      <a:lnTo>
                        <a:pt x="0" y="349135"/>
                      </a:lnTo>
                      <a:lnTo>
                        <a:pt x="0" y="299259"/>
                      </a:lnTo>
                      <a:lnTo>
                        <a:pt x="156279" y="142979"/>
                      </a:lnTo>
                      <a:lnTo>
                        <a:pt x="158337" y="144102"/>
                      </a:lnTo>
                      <a:cubicBezTo>
                        <a:pt x="152669" y="131590"/>
                        <a:pt x="149629" y="117689"/>
                        <a:pt x="149629" y="103078"/>
                      </a:cubicBezTo>
                      <a:cubicBezTo>
                        <a:pt x="149629" y="46150"/>
                        <a:pt x="195779" y="0"/>
                        <a:pt x="252707" y="0"/>
                      </a:cubicBezTo>
                      <a:close/>
                    </a:path>
                  </a:pathLst>
                </a:custGeom>
                <a:ln w="158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3" name="圆角矩形 112"/>
                <p:cNvSpPr/>
                <p:nvPr/>
              </p:nvSpPr>
              <p:spPr>
                <a:xfrm rot="3230190">
                  <a:off x="-203817" y="2964703"/>
                  <a:ext cx="67501" cy="45719"/>
                </a:xfrm>
                <a:prstGeom prst="roundRect">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5" name="椭圆 124"/>
            <p:cNvSpPr/>
            <p:nvPr/>
          </p:nvSpPr>
          <p:spPr>
            <a:xfrm>
              <a:off x="4123814" y="2079192"/>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 name="组合 3"/>
          <p:cNvGrpSpPr/>
          <p:nvPr/>
        </p:nvGrpSpPr>
        <p:grpSpPr>
          <a:xfrm>
            <a:off x="7824192" y="1508787"/>
            <a:ext cx="1344000" cy="1344000"/>
            <a:chOff x="2554870" y="2468116"/>
            <a:chExt cx="900000" cy="900000"/>
          </a:xfrm>
        </p:grpSpPr>
        <p:grpSp>
          <p:nvGrpSpPr>
            <p:cNvPr id="103" name="组合 102"/>
            <p:cNvGrpSpPr/>
            <p:nvPr/>
          </p:nvGrpSpPr>
          <p:grpSpPr>
            <a:xfrm>
              <a:off x="2680870" y="2594116"/>
              <a:ext cx="648000" cy="648000"/>
              <a:chOff x="2179763" y="3345581"/>
              <a:chExt cx="523875" cy="523875"/>
            </a:xfrm>
          </p:grpSpPr>
          <p:sp>
            <p:nvSpPr>
              <p:cNvPr id="104" name="椭圆 103"/>
              <p:cNvSpPr/>
              <p:nvPr/>
            </p:nvSpPr>
            <p:spPr>
              <a:xfrm>
                <a:off x="2179763" y="3345581"/>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05" name="组合 104"/>
              <p:cNvGrpSpPr/>
              <p:nvPr/>
            </p:nvGrpSpPr>
            <p:grpSpPr>
              <a:xfrm>
                <a:off x="2378583" y="3456276"/>
                <a:ext cx="149898" cy="292438"/>
                <a:chOff x="-367646" y="2940431"/>
                <a:chExt cx="217031" cy="423407"/>
              </a:xfrm>
            </p:grpSpPr>
            <p:sp>
              <p:nvSpPr>
                <p:cNvPr id="106" name="圆角矩形 105"/>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7" name="圆角矩形 106"/>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8" name="弧形 107"/>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7" name="椭圆 126"/>
            <p:cNvSpPr/>
            <p:nvPr/>
          </p:nvSpPr>
          <p:spPr>
            <a:xfrm>
              <a:off x="2554870" y="2468116"/>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4172107" y="3237716"/>
            <a:ext cx="1632000" cy="1632001"/>
            <a:chOff x="990000" y="2079681"/>
            <a:chExt cx="1080000" cy="1080000"/>
          </a:xfrm>
        </p:grpSpPr>
        <p:sp>
          <p:nvSpPr>
            <p:cNvPr id="69" name="椭圆 68"/>
            <p:cNvSpPr/>
            <p:nvPr/>
          </p:nvSpPr>
          <p:spPr>
            <a:xfrm>
              <a:off x="1141200" y="2230294"/>
              <a:ext cx="777600" cy="777600"/>
            </a:xfrm>
            <a:prstGeom prst="ellipse">
              <a:avLst/>
            </a:prstGeom>
            <a:solidFill>
              <a:srgbClr val="BC3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p:cNvSpPr/>
            <p:nvPr/>
          </p:nvSpPr>
          <p:spPr>
            <a:xfrm>
              <a:off x="990000" y="2079681"/>
              <a:ext cx="1080000" cy="108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1213750" y="2333340"/>
              <a:ext cx="731733" cy="495654"/>
            </a:xfrm>
            <a:prstGeom prst="rect">
              <a:avLst/>
            </a:prstGeom>
            <a:noFill/>
          </p:spPr>
          <p:txBody>
            <a:bodyPr wrap="square" rtlCol="0">
              <a:spAutoFit/>
            </a:bodyPr>
            <a:lstStyle/>
            <a:p>
              <a:r>
                <a:rPr lang="en-US" altLang="zh-CN" sz="4265" dirty="0">
                  <a:solidFill>
                    <a:schemeClr val="bg1"/>
                  </a:solidFill>
                  <a:latin typeface="方正兰亭粗黑简体" panose="02000000000000000000" pitchFamily="2" charset="-122"/>
                  <a:ea typeface="方正兰亭粗黑简体" panose="02000000000000000000" pitchFamily="2" charset="-122"/>
                </a:rPr>
                <a:t>on</a:t>
              </a:r>
              <a:endParaRPr lang="zh-CN" altLang="en-US" sz="4265" dirty="0">
                <a:solidFill>
                  <a:schemeClr val="bg1"/>
                </a:solidFill>
                <a:latin typeface="方正兰亭粗黑简体" panose="02000000000000000000" pitchFamily="2" charset="-122"/>
                <a:ea typeface="方正兰亭粗黑简体" panose="02000000000000000000" pitchFamily="2" charset="-122"/>
              </a:endParaRPr>
            </a:p>
          </p:txBody>
        </p:sp>
      </p:grpSp>
      <p:cxnSp>
        <p:nvCxnSpPr>
          <p:cNvPr id="12" name="直接箭头连接符 11"/>
          <p:cNvCxnSpPr>
            <a:stCxn id="2" idx="5"/>
            <a:endCxn id="125" idx="1"/>
          </p:cNvCxnSpPr>
          <p:nvPr/>
        </p:nvCxnSpPr>
        <p:spPr>
          <a:xfrm>
            <a:off x="2054739" y="3403760"/>
            <a:ext cx="589944" cy="31896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5" idx="6"/>
            <a:endCxn id="128" idx="2"/>
          </p:cNvCxnSpPr>
          <p:nvPr/>
        </p:nvCxnSpPr>
        <p:spPr>
          <a:xfrm flipV="1">
            <a:off x="3791859" y="4053715"/>
            <a:ext cx="380248" cy="144181"/>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8" idx="6"/>
            <a:endCxn id="124" idx="2"/>
          </p:cNvCxnSpPr>
          <p:nvPr/>
        </p:nvCxnSpPr>
        <p:spPr>
          <a:xfrm>
            <a:off x="5804107" y="4053715"/>
            <a:ext cx="192021" cy="336203"/>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4" idx="7"/>
            <a:endCxn id="127" idx="3"/>
          </p:cNvCxnSpPr>
          <p:nvPr/>
        </p:nvCxnSpPr>
        <p:spPr>
          <a:xfrm flipV="1">
            <a:off x="7143304" y="2655963"/>
            <a:ext cx="877712" cy="1258779"/>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27" idx="5"/>
            <a:endCxn id="123" idx="1"/>
          </p:cNvCxnSpPr>
          <p:nvPr/>
        </p:nvCxnSpPr>
        <p:spPr>
          <a:xfrm>
            <a:off x="8971368" y="2655963"/>
            <a:ext cx="393648" cy="886508"/>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5" name="组合 194"/>
          <p:cNvGrpSpPr/>
          <p:nvPr/>
        </p:nvGrpSpPr>
        <p:grpSpPr>
          <a:xfrm>
            <a:off x="346334" y="4463610"/>
            <a:ext cx="1674785" cy="937357"/>
            <a:chOff x="660960" y="670692"/>
            <a:chExt cx="1256089" cy="703018"/>
          </a:xfrm>
        </p:grpSpPr>
        <p:sp>
          <p:nvSpPr>
            <p:cNvPr id="196" name="TextBox 27"/>
            <p:cNvSpPr txBox="1"/>
            <p:nvPr/>
          </p:nvSpPr>
          <p:spPr>
            <a:xfrm>
              <a:off x="660960" y="670692"/>
              <a:ext cx="1232550"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12</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endParaRPr lang="zh-CN" altLang="en-US" sz="1600" dirty="0">
                <a:solidFill>
                  <a:schemeClr val="tx1"/>
                </a:solidFill>
              </a:endParaRPr>
            </a:p>
          </p:txBody>
        </p:sp>
        <p:sp>
          <p:nvSpPr>
            <p:cNvPr id="197" name="TextBox 28"/>
            <p:cNvSpPr txBox="1"/>
            <p:nvPr/>
          </p:nvSpPr>
          <p:spPr>
            <a:xfrm>
              <a:off x="662867" y="915844"/>
              <a:ext cx="1254182" cy="457866"/>
            </a:xfrm>
            <a:prstGeom prst="rect">
              <a:avLst/>
            </a:prstGeom>
            <a:noFill/>
          </p:spPr>
          <p:txBody>
            <a:bodyPr wrap="square" rtlCol="0">
              <a:spAutoFit/>
            </a:bodyPr>
            <a:lstStyle/>
            <a:p>
              <a:pPr lvl="0">
                <a:lnSpc>
                  <a:spcPct val="150000"/>
                </a:lnSpc>
                <a:spcAft>
                  <a:spcPts val="600"/>
                </a:spcAft>
              </a:pPr>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确定设计思路，明确系统设计需求。</a:t>
              </a:r>
            </a:p>
          </p:txBody>
        </p:sp>
      </p:grpSp>
      <p:grpSp>
        <p:nvGrpSpPr>
          <p:cNvPr id="198" name="组合 197"/>
          <p:cNvGrpSpPr/>
          <p:nvPr/>
        </p:nvGrpSpPr>
        <p:grpSpPr>
          <a:xfrm>
            <a:off x="3257457" y="1450276"/>
            <a:ext cx="1765406" cy="1179708"/>
            <a:chOff x="569456" y="670692"/>
            <a:chExt cx="1324055" cy="884781"/>
          </a:xfrm>
        </p:grpSpPr>
        <p:sp>
          <p:nvSpPr>
            <p:cNvPr id="199" name="TextBox 27"/>
            <p:cNvSpPr txBox="1"/>
            <p:nvPr/>
          </p:nvSpPr>
          <p:spPr>
            <a:xfrm>
              <a:off x="575601" y="670692"/>
              <a:ext cx="1317910"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13</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19</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endParaRPr lang="zh-CN" altLang="en-US" sz="1600" dirty="0">
                <a:solidFill>
                  <a:schemeClr val="tx1"/>
                </a:solidFill>
              </a:endParaRPr>
            </a:p>
          </p:txBody>
        </p:sp>
        <p:sp>
          <p:nvSpPr>
            <p:cNvPr id="200" name="TextBox 28"/>
            <p:cNvSpPr txBox="1"/>
            <p:nvPr/>
          </p:nvSpPr>
          <p:spPr>
            <a:xfrm>
              <a:off x="569456" y="932225"/>
              <a:ext cx="1254182" cy="623248"/>
            </a:xfrm>
            <a:prstGeom prst="rect">
              <a:avLst/>
            </a:prstGeom>
            <a:noFill/>
          </p:spPr>
          <p:txBody>
            <a:bodyPr wrap="square" rtlCol="0">
              <a:spAutoFit/>
            </a:bodyPr>
            <a:lstStyle/>
            <a:p>
              <a:pPr algn="dist"/>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完成系统功能设计，包括用户、商家、管理员三方的功能需要完成。</a:t>
              </a:r>
              <a:endParaRPr lang="zh-CN" altLang="en-US" sz="1200" dirty="0">
                <a:latin typeface="Segoe UI Light" panose="020B0502040204020203" pitchFamily="34" charset="0"/>
              </a:endParaRPr>
            </a:p>
          </p:txBody>
        </p:sp>
      </p:grpSp>
      <p:grpSp>
        <p:nvGrpSpPr>
          <p:cNvPr id="201" name="组合 200"/>
          <p:cNvGrpSpPr/>
          <p:nvPr/>
        </p:nvGrpSpPr>
        <p:grpSpPr>
          <a:xfrm>
            <a:off x="6966115" y="5200098"/>
            <a:ext cx="1897289" cy="934963"/>
            <a:chOff x="575601" y="670692"/>
            <a:chExt cx="1422967" cy="701222"/>
          </a:xfrm>
        </p:grpSpPr>
        <p:sp>
          <p:nvSpPr>
            <p:cNvPr id="202" name="TextBox 27"/>
            <p:cNvSpPr txBox="1"/>
            <p:nvPr/>
          </p:nvSpPr>
          <p:spPr>
            <a:xfrm>
              <a:off x="575601" y="670692"/>
              <a:ext cx="1317910"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20</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21</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endParaRPr lang="zh-CN" altLang="en-US" sz="1600" dirty="0">
                <a:solidFill>
                  <a:schemeClr val="tx1"/>
                </a:solidFill>
              </a:endParaRPr>
            </a:p>
          </p:txBody>
        </p:sp>
        <p:sp>
          <p:nvSpPr>
            <p:cNvPr id="203" name="TextBox 28"/>
            <p:cNvSpPr txBox="1"/>
            <p:nvPr/>
          </p:nvSpPr>
          <p:spPr>
            <a:xfrm>
              <a:off x="744386" y="914048"/>
              <a:ext cx="1254182" cy="457866"/>
            </a:xfrm>
            <a:prstGeom prst="rect">
              <a:avLst/>
            </a:prstGeom>
            <a:noFill/>
          </p:spPr>
          <p:txBody>
            <a:bodyPr wrap="square" rtlCol="0">
              <a:spAutoFit/>
            </a:bodyPr>
            <a:lstStyle/>
            <a:p>
              <a:pPr marL="342900" lvl="0" indent="-342900">
                <a:lnSpc>
                  <a:spcPct val="150000"/>
                </a:lnSpc>
                <a:spcAft>
                  <a:spcPts val="600"/>
                </a:spcAft>
                <a:buFont typeface="Wingdings" panose="05000000000000000000" pitchFamily="2" charset="2"/>
                <a:buChar char=""/>
              </a:pPr>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完成前端设计以及功能测试。</a:t>
              </a:r>
            </a:p>
          </p:txBody>
        </p:sp>
      </p:grpSp>
      <p:grpSp>
        <p:nvGrpSpPr>
          <p:cNvPr id="207" name="组合 206"/>
          <p:cNvGrpSpPr/>
          <p:nvPr/>
        </p:nvGrpSpPr>
        <p:grpSpPr>
          <a:xfrm>
            <a:off x="9365016" y="1732498"/>
            <a:ext cx="1897289" cy="601473"/>
            <a:chOff x="575601" y="670692"/>
            <a:chExt cx="1422967" cy="451105"/>
          </a:xfrm>
        </p:grpSpPr>
        <p:sp>
          <p:nvSpPr>
            <p:cNvPr id="208" name="TextBox 27"/>
            <p:cNvSpPr txBox="1"/>
            <p:nvPr/>
          </p:nvSpPr>
          <p:spPr>
            <a:xfrm>
              <a:off x="575601" y="670692"/>
              <a:ext cx="1317910"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22</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-6</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月</a:t>
              </a:r>
              <a:r>
                <a:rPr lang="en-US" altLang="zh-CN" sz="1600" dirty="0">
                  <a:effectLst/>
                  <a:latin typeface="Arial" panose="020B0604020202020204" pitchFamily="34" charset="0"/>
                  <a:ea typeface="宋体" panose="02010600030101010101" pitchFamily="2" charset="-122"/>
                  <a:cs typeface="Times New Roman" panose="02020603050405020304" pitchFamily="18" charset="0"/>
                </a:rPr>
                <a:t>24</a:t>
              </a:r>
              <a:r>
                <a:rPr lang="zh-CN" altLang="zh-CN" sz="1600" dirty="0">
                  <a:effectLst/>
                  <a:latin typeface="Arial" panose="020B0604020202020204" pitchFamily="34" charset="0"/>
                  <a:ea typeface="宋体" panose="02010600030101010101" pitchFamily="2" charset="-122"/>
                  <a:cs typeface="Times New Roman" panose="02020603050405020304" pitchFamily="18" charset="0"/>
                </a:rPr>
                <a:t>号</a:t>
              </a:r>
              <a:endParaRPr lang="zh-CN" altLang="en-US" sz="1600" dirty="0">
                <a:solidFill>
                  <a:schemeClr val="tx1"/>
                </a:solidFill>
              </a:endParaRPr>
            </a:p>
          </p:txBody>
        </p:sp>
        <p:sp>
          <p:nvSpPr>
            <p:cNvPr id="209" name="TextBox 28"/>
            <p:cNvSpPr txBox="1"/>
            <p:nvPr/>
          </p:nvSpPr>
          <p:spPr>
            <a:xfrm>
              <a:off x="744386" y="914048"/>
              <a:ext cx="1254182" cy="207749"/>
            </a:xfrm>
            <a:prstGeom prst="rect">
              <a:avLst/>
            </a:prstGeom>
            <a:noFill/>
          </p:spPr>
          <p:txBody>
            <a:bodyPr wrap="square" rtlCol="0">
              <a:spAutoFit/>
            </a:bodyPr>
            <a:lstStyle/>
            <a:p>
              <a:pPr algn="dist"/>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完成</a:t>
              </a:r>
              <a:r>
                <a:rPr lang="zh-CN" altLang="en-US" sz="1200" dirty="0">
                  <a:effectLst/>
                  <a:latin typeface="Arial" panose="020B0604020202020204" pitchFamily="34" charset="0"/>
                  <a:ea typeface="宋体" panose="02010600030101010101" pitchFamily="2" charset="-122"/>
                  <a:cs typeface="Times New Roman" panose="02020603050405020304" pitchFamily="18" charset="0"/>
                </a:rPr>
                <a:t>相关</a:t>
              </a:r>
              <a:r>
                <a:rPr lang="zh-CN" altLang="zh-CN" sz="1200" dirty="0">
                  <a:effectLst/>
                  <a:latin typeface="Arial" panose="020B0604020202020204" pitchFamily="34" charset="0"/>
                  <a:ea typeface="宋体" panose="02010600030101010101" pitchFamily="2" charset="-122"/>
                  <a:cs typeface="Times New Roman" panose="02020603050405020304" pitchFamily="18" charset="0"/>
                </a:rPr>
                <a:t>文档。</a:t>
              </a:r>
              <a:endParaRPr lang="zh-CN" altLang="en-US" sz="1200" dirty="0">
                <a:latin typeface="Segoe UI Light" panose="020B0502040204020203" pitchFamily="34" charset="0"/>
              </a:endParaRPr>
            </a:p>
          </p:txBody>
        </p:sp>
      </p:grpSp>
      <p:grpSp>
        <p:nvGrpSpPr>
          <p:cNvPr id="35" name="Group 4"/>
          <p:cNvGrpSpPr>
            <a:grpSpLocks noChangeAspect="1"/>
          </p:cNvGrpSpPr>
          <p:nvPr/>
        </p:nvGrpSpPr>
        <p:grpSpPr bwMode="auto">
          <a:xfrm>
            <a:off x="4821413" y="4101075"/>
            <a:ext cx="2321892" cy="3856053"/>
            <a:chOff x="2438" y="-77"/>
            <a:chExt cx="1101" cy="2049"/>
          </a:xfrm>
        </p:grpSpPr>
        <p:sp>
          <p:nvSpPr>
            <p:cNvPr id="37" name="Freeform 5"/>
            <p:cNvSpPr/>
            <p:nvPr/>
          </p:nvSpPr>
          <p:spPr bwMode="auto">
            <a:xfrm>
              <a:off x="2444" y="-59"/>
              <a:ext cx="1095" cy="2030"/>
            </a:xfrm>
            <a:custGeom>
              <a:avLst/>
              <a:gdLst>
                <a:gd name="T0" fmla="*/ 925 w 1589"/>
                <a:gd name="T1" fmla="*/ 2675 h 2946"/>
                <a:gd name="T2" fmla="*/ 623 w 1589"/>
                <a:gd name="T3" fmla="*/ 1942 h 2946"/>
                <a:gd name="T4" fmla="*/ 483 w 1589"/>
                <a:gd name="T5" fmla="*/ 1695 h 2946"/>
                <a:gd name="T6" fmla="*/ 380 w 1589"/>
                <a:gd name="T7" fmla="*/ 1603 h 2946"/>
                <a:gd name="T8" fmla="*/ 233 w 1589"/>
                <a:gd name="T9" fmla="*/ 1401 h 2946"/>
                <a:gd name="T10" fmla="*/ 162 w 1589"/>
                <a:gd name="T11" fmla="*/ 1316 h 2946"/>
                <a:gd name="T12" fmla="*/ 122 w 1589"/>
                <a:gd name="T13" fmla="*/ 1178 h 2946"/>
                <a:gd name="T14" fmla="*/ 27 w 1589"/>
                <a:gd name="T15" fmla="*/ 967 h 2946"/>
                <a:gd name="T16" fmla="*/ 65 w 1589"/>
                <a:gd name="T17" fmla="*/ 833 h 2946"/>
                <a:gd name="T18" fmla="*/ 52 w 1589"/>
                <a:gd name="T19" fmla="*/ 697 h 2946"/>
                <a:gd name="T20" fmla="*/ 149 w 1589"/>
                <a:gd name="T21" fmla="*/ 667 h 2946"/>
                <a:gd name="T22" fmla="*/ 206 w 1589"/>
                <a:gd name="T23" fmla="*/ 767 h 2946"/>
                <a:gd name="T24" fmla="*/ 153 w 1589"/>
                <a:gd name="T25" fmla="*/ 610 h 2946"/>
                <a:gd name="T26" fmla="*/ 74 w 1589"/>
                <a:gd name="T27" fmla="*/ 397 h 2946"/>
                <a:gd name="T28" fmla="*/ 32 w 1589"/>
                <a:gd name="T29" fmla="*/ 234 h 2946"/>
                <a:gd name="T30" fmla="*/ 73 w 1589"/>
                <a:gd name="T31" fmla="*/ 24 h 2946"/>
                <a:gd name="T32" fmla="*/ 199 w 1589"/>
                <a:gd name="T33" fmla="*/ 132 h 2946"/>
                <a:gd name="T34" fmla="*/ 266 w 1589"/>
                <a:gd name="T35" fmla="*/ 345 h 2946"/>
                <a:gd name="T36" fmla="*/ 355 w 1589"/>
                <a:gd name="T37" fmla="*/ 575 h 2946"/>
                <a:gd name="T38" fmla="*/ 475 w 1589"/>
                <a:gd name="T39" fmla="*/ 711 h 2946"/>
                <a:gd name="T40" fmla="*/ 586 w 1589"/>
                <a:gd name="T41" fmla="*/ 661 h 2946"/>
                <a:gd name="T42" fmla="*/ 721 w 1589"/>
                <a:gd name="T43" fmla="*/ 729 h 2946"/>
                <a:gd name="T44" fmla="*/ 813 w 1589"/>
                <a:gd name="T45" fmla="*/ 710 h 2946"/>
                <a:gd name="T46" fmla="*/ 924 w 1589"/>
                <a:gd name="T47" fmla="*/ 769 h 2946"/>
                <a:gd name="T48" fmla="*/ 1042 w 1589"/>
                <a:gd name="T49" fmla="*/ 779 h 2946"/>
                <a:gd name="T50" fmla="*/ 1149 w 1589"/>
                <a:gd name="T51" fmla="*/ 1017 h 2946"/>
                <a:gd name="T52" fmla="*/ 1164 w 1589"/>
                <a:gd name="T53" fmla="*/ 1379 h 2946"/>
                <a:gd name="T54" fmla="*/ 1208 w 1589"/>
                <a:gd name="T55" fmla="*/ 1604 h 2946"/>
                <a:gd name="T56" fmla="*/ 1463 w 1589"/>
                <a:gd name="T57" fmla="*/ 2142 h 2946"/>
                <a:gd name="T58" fmla="*/ 1589 w 1589"/>
                <a:gd name="T59" fmla="*/ 2356 h 2946"/>
                <a:gd name="T60" fmla="*/ 1020 w 1589"/>
                <a:gd name="T61" fmla="*/ 2946 h 2946"/>
                <a:gd name="T62" fmla="*/ 925 w 1589"/>
                <a:gd name="T63" fmla="*/ 2675 h 2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9" h="2946">
                  <a:moveTo>
                    <a:pt x="925" y="2675"/>
                  </a:moveTo>
                  <a:cubicBezTo>
                    <a:pt x="925" y="2675"/>
                    <a:pt x="672" y="2066"/>
                    <a:pt x="623" y="1942"/>
                  </a:cubicBezTo>
                  <a:cubicBezTo>
                    <a:pt x="573" y="1818"/>
                    <a:pt x="513" y="1720"/>
                    <a:pt x="483" y="1695"/>
                  </a:cubicBezTo>
                  <a:cubicBezTo>
                    <a:pt x="452" y="1670"/>
                    <a:pt x="404" y="1647"/>
                    <a:pt x="380" y="1603"/>
                  </a:cubicBezTo>
                  <a:cubicBezTo>
                    <a:pt x="355" y="1558"/>
                    <a:pt x="253" y="1433"/>
                    <a:pt x="233" y="1401"/>
                  </a:cubicBezTo>
                  <a:cubicBezTo>
                    <a:pt x="213" y="1369"/>
                    <a:pt x="184" y="1337"/>
                    <a:pt x="162" y="1316"/>
                  </a:cubicBezTo>
                  <a:cubicBezTo>
                    <a:pt x="140" y="1295"/>
                    <a:pt x="127" y="1200"/>
                    <a:pt x="122" y="1178"/>
                  </a:cubicBezTo>
                  <a:cubicBezTo>
                    <a:pt x="118" y="1157"/>
                    <a:pt x="31" y="1025"/>
                    <a:pt x="27" y="967"/>
                  </a:cubicBezTo>
                  <a:cubicBezTo>
                    <a:pt x="24" y="927"/>
                    <a:pt x="63" y="865"/>
                    <a:pt x="65" y="833"/>
                  </a:cubicBezTo>
                  <a:cubicBezTo>
                    <a:pt x="66" y="800"/>
                    <a:pt x="38" y="733"/>
                    <a:pt x="52" y="697"/>
                  </a:cubicBezTo>
                  <a:cubicBezTo>
                    <a:pt x="72" y="645"/>
                    <a:pt x="119" y="642"/>
                    <a:pt x="149" y="667"/>
                  </a:cubicBezTo>
                  <a:cubicBezTo>
                    <a:pt x="180" y="692"/>
                    <a:pt x="197" y="744"/>
                    <a:pt x="206" y="767"/>
                  </a:cubicBezTo>
                  <a:cubicBezTo>
                    <a:pt x="195" y="717"/>
                    <a:pt x="168" y="646"/>
                    <a:pt x="153" y="610"/>
                  </a:cubicBezTo>
                  <a:cubicBezTo>
                    <a:pt x="126" y="543"/>
                    <a:pt x="93" y="474"/>
                    <a:pt x="74" y="397"/>
                  </a:cubicBezTo>
                  <a:cubicBezTo>
                    <a:pt x="55" y="319"/>
                    <a:pt x="41" y="286"/>
                    <a:pt x="32" y="234"/>
                  </a:cubicBezTo>
                  <a:cubicBezTo>
                    <a:pt x="11" y="113"/>
                    <a:pt x="0" y="60"/>
                    <a:pt x="73" y="24"/>
                  </a:cubicBezTo>
                  <a:cubicBezTo>
                    <a:pt x="121" y="0"/>
                    <a:pt x="168" y="40"/>
                    <a:pt x="199" y="132"/>
                  </a:cubicBezTo>
                  <a:cubicBezTo>
                    <a:pt x="223" y="206"/>
                    <a:pt x="231" y="253"/>
                    <a:pt x="266" y="345"/>
                  </a:cubicBezTo>
                  <a:cubicBezTo>
                    <a:pt x="301" y="436"/>
                    <a:pt x="331" y="493"/>
                    <a:pt x="355" y="575"/>
                  </a:cubicBezTo>
                  <a:cubicBezTo>
                    <a:pt x="371" y="630"/>
                    <a:pt x="425" y="697"/>
                    <a:pt x="475" y="711"/>
                  </a:cubicBezTo>
                  <a:cubicBezTo>
                    <a:pt x="525" y="725"/>
                    <a:pt x="552" y="660"/>
                    <a:pt x="586" y="661"/>
                  </a:cubicBezTo>
                  <a:cubicBezTo>
                    <a:pt x="668" y="663"/>
                    <a:pt x="669" y="717"/>
                    <a:pt x="721" y="729"/>
                  </a:cubicBezTo>
                  <a:cubicBezTo>
                    <a:pt x="773" y="741"/>
                    <a:pt x="764" y="700"/>
                    <a:pt x="813" y="710"/>
                  </a:cubicBezTo>
                  <a:cubicBezTo>
                    <a:pt x="861" y="720"/>
                    <a:pt x="869" y="746"/>
                    <a:pt x="924" y="769"/>
                  </a:cubicBezTo>
                  <a:cubicBezTo>
                    <a:pt x="961" y="784"/>
                    <a:pt x="970" y="735"/>
                    <a:pt x="1042" y="779"/>
                  </a:cubicBezTo>
                  <a:cubicBezTo>
                    <a:pt x="1114" y="823"/>
                    <a:pt x="1151" y="918"/>
                    <a:pt x="1149" y="1017"/>
                  </a:cubicBezTo>
                  <a:cubicBezTo>
                    <a:pt x="1146" y="1116"/>
                    <a:pt x="1205" y="1252"/>
                    <a:pt x="1164" y="1379"/>
                  </a:cubicBezTo>
                  <a:cubicBezTo>
                    <a:pt x="1141" y="1452"/>
                    <a:pt x="1182" y="1503"/>
                    <a:pt x="1208" y="1604"/>
                  </a:cubicBezTo>
                  <a:cubicBezTo>
                    <a:pt x="1249" y="1768"/>
                    <a:pt x="1413" y="2066"/>
                    <a:pt x="1463" y="2142"/>
                  </a:cubicBezTo>
                  <a:cubicBezTo>
                    <a:pt x="1512" y="2218"/>
                    <a:pt x="1546" y="2280"/>
                    <a:pt x="1589" y="2356"/>
                  </a:cubicBezTo>
                  <a:cubicBezTo>
                    <a:pt x="1536" y="2409"/>
                    <a:pt x="1087" y="2892"/>
                    <a:pt x="1020" y="2946"/>
                  </a:cubicBezTo>
                  <a:cubicBezTo>
                    <a:pt x="997" y="2884"/>
                    <a:pt x="963" y="2766"/>
                    <a:pt x="925" y="2675"/>
                  </a:cubicBezTo>
                  <a:close/>
                </a:path>
              </a:pathLst>
            </a:custGeom>
            <a:solidFill>
              <a:srgbClr val="FFD3B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6"/>
            <p:cNvSpPr/>
            <p:nvPr/>
          </p:nvSpPr>
          <p:spPr bwMode="auto">
            <a:xfrm>
              <a:off x="2438" y="-59"/>
              <a:ext cx="850" cy="2030"/>
            </a:xfrm>
            <a:custGeom>
              <a:avLst/>
              <a:gdLst>
                <a:gd name="T0" fmla="*/ 384 w 1233"/>
                <a:gd name="T1" fmla="*/ 1416 h 2946"/>
                <a:gd name="T2" fmla="*/ 132 w 1233"/>
                <a:gd name="T3" fmla="*/ 1097 h 2946"/>
                <a:gd name="T4" fmla="*/ 85 w 1233"/>
                <a:gd name="T5" fmla="*/ 868 h 2946"/>
                <a:gd name="T6" fmla="*/ 125 w 1233"/>
                <a:gd name="T7" fmla="*/ 686 h 2946"/>
                <a:gd name="T8" fmla="*/ 186 w 1233"/>
                <a:gd name="T9" fmla="*/ 786 h 2946"/>
                <a:gd name="T10" fmla="*/ 201 w 1233"/>
                <a:gd name="T11" fmla="*/ 869 h 2946"/>
                <a:gd name="T12" fmla="*/ 174 w 1233"/>
                <a:gd name="T13" fmla="*/ 899 h 2946"/>
                <a:gd name="T14" fmla="*/ 225 w 1233"/>
                <a:gd name="T15" fmla="*/ 950 h 2946"/>
                <a:gd name="T16" fmla="*/ 210 w 1233"/>
                <a:gd name="T17" fmla="*/ 1037 h 2946"/>
                <a:gd name="T18" fmla="*/ 240 w 1233"/>
                <a:gd name="T19" fmla="*/ 1188 h 2946"/>
                <a:gd name="T20" fmla="*/ 251 w 1233"/>
                <a:gd name="T21" fmla="*/ 1229 h 2946"/>
                <a:gd name="T22" fmla="*/ 295 w 1233"/>
                <a:gd name="T23" fmla="*/ 1010 h 2946"/>
                <a:gd name="T24" fmla="*/ 254 w 1233"/>
                <a:gd name="T25" fmla="*/ 788 h 2946"/>
                <a:gd name="T26" fmla="*/ 169 w 1233"/>
                <a:gd name="T27" fmla="*/ 550 h 2946"/>
                <a:gd name="T28" fmla="*/ 72 w 1233"/>
                <a:gd name="T29" fmla="*/ 302 h 2946"/>
                <a:gd name="T30" fmla="*/ 83 w 1233"/>
                <a:gd name="T31" fmla="*/ 46 h 2946"/>
                <a:gd name="T32" fmla="*/ 231 w 1233"/>
                <a:gd name="T33" fmla="*/ 246 h 2946"/>
                <a:gd name="T34" fmla="*/ 321 w 1233"/>
                <a:gd name="T35" fmla="*/ 458 h 2946"/>
                <a:gd name="T36" fmla="*/ 207 w 1233"/>
                <a:gd name="T37" fmla="*/ 132 h 2946"/>
                <a:gd name="T38" fmla="*/ 81 w 1233"/>
                <a:gd name="T39" fmla="*/ 24 h 2946"/>
                <a:gd name="T40" fmla="*/ 40 w 1233"/>
                <a:gd name="T41" fmla="*/ 234 h 2946"/>
                <a:gd name="T42" fmla="*/ 82 w 1233"/>
                <a:gd name="T43" fmla="*/ 397 h 2946"/>
                <a:gd name="T44" fmla="*/ 161 w 1233"/>
                <a:gd name="T45" fmla="*/ 610 h 2946"/>
                <a:gd name="T46" fmla="*/ 216 w 1233"/>
                <a:gd name="T47" fmla="*/ 784 h 2946"/>
                <a:gd name="T48" fmla="*/ 157 w 1233"/>
                <a:gd name="T49" fmla="*/ 667 h 2946"/>
                <a:gd name="T50" fmla="*/ 60 w 1233"/>
                <a:gd name="T51" fmla="*/ 697 h 2946"/>
                <a:gd name="T52" fmla="*/ 73 w 1233"/>
                <a:gd name="T53" fmla="*/ 833 h 2946"/>
                <a:gd name="T54" fmla="*/ 35 w 1233"/>
                <a:gd name="T55" fmla="*/ 967 h 2946"/>
                <a:gd name="T56" fmla="*/ 130 w 1233"/>
                <a:gd name="T57" fmla="*/ 1178 h 2946"/>
                <a:gd name="T58" fmla="*/ 170 w 1233"/>
                <a:gd name="T59" fmla="*/ 1316 h 2946"/>
                <a:gd name="T60" fmla="*/ 241 w 1233"/>
                <a:gd name="T61" fmla="*/ 1401 h 2946"/>
                <a:gd name="T62" fmla="*/ 388 w 1233"/>
                <a:gd name="T63" fmla="*/ 1603 h 2946"/>
                <a:gd name="T64" fmla="*/ 491 w 1233"/>
                <a:gd name="T65" fmla="*/ 1695 h 2946"/>
                <a:gd name="T66" fmla="*/ 631 w 1233"/>
                <a:gd name="T67" fmla="*/ 1942 h 2946"/>
                <a:gd name="T68" fmla="*/ 933 w 1233"/>
                <a:gd name="T69" fmla="*/ 2675 h 2946"/>
                <a:gd name="T70" fmla="*/ 1028 w 1233"/>
                <a:gd name="T71" fmla="*/ 2946 h 2946"/>
                <a:gd name="T72" fmla="*/ 1233 w 1233"/>
                <a:gd name="T73" fmla="*/ 2741 h 2946"/>
                <a:gd name="T74" fmla="*/ 734 w 1233"/>
                <a:gd name="T75" fmla="*/ 1984 h 2946"/>
                <a:gd name="T76" fmla="*/ 384 w 1233"/>
                <a:gd name="T77" fmla="*/ 1416 h 2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3" h="2946">
                  <a:moveTo>
                    <a:pt x="384" y="1416"/>
                  </a:moveTo>
                  <a:cubicBezTo>
                    <a:pt x="262" y="1320"/>
                    <a:pt x="183" y="1253"/>
                    <a:pt x="132" y="1097"/>
                  </a:cubicBezTo>
                  <a:cubicBezTo>
                    <a:pt x="107" y="1022"/>
                    <a:pt x="76" y="946"/>
                    <a:pt x="85" y="868"/>
                  </a:cubicBezTo>
                  <a:cubicBezTo>
                    <a:pt x="87" y="849"/>
                    <a:pt x="156" y="763"/>
                    <a:pt x="125" y="686"/>
                  </a:cubicBezTo>
                  <a:cubicBezTo>
                    <a:pt x="144" y="696"/>
                    <a:pt x="180" y="767"/>
                    <a:pt x="186" y="786"/>
                  </a:cubicBezTo>
                  <a:cubicBezTo>
                    <a:pt x="189" y="799"/>
                    <a:pt x="207" y="846"/>
                    <a:pt x="201" y="869"/>
                  </a:cubicBezTo>
                  <a:cubicBezTo>
                    <a:pt x="196" y="887"/>
                    <a:pt x="173" y="887"/>
                    <a:pt x="174" y="899"/>
                  </a:cubicBezTo>
                  <a:cubicBezTo>
                    <a:pt x="175" y="921"/>
                    <a:pt x="222" y="931"/>
                    <a:pt x="225" y="950"/>
                  </a:cubicBezTo>
                  <a:cubicBezTo>
                    <a:pt x="230" y="979"/>
                    <a:pt x="200" y="1008"/>
                    <a:pt x="210" y="1037"/>
                  </a:cubicBezTo>
                  <a:cubicBezTo>
                    <a:pt x="228" y="1086"/>
                    <a:pt x="229" y="1140"/>
                    <a:pt x="240" y="1188"/>
                  </a:cubicBezTo>
                  <a:cubicBezTo>
                    <a:pt x="244" y="1202"/>
                    <a:pt x="247" y="1215"/>
                    <a:pt x="251" y="1229"/>
                  </a:cubicBezTo>
                  <a:cubicBezTo>
                    <a:pt x="272" y="1158"/>
                    <a:pt x="291" y="1085"/>
                    <a:pt x="295" y="1010"/>
                  </a:cubicBezTo>
                  <a:cubicBezTo>
                    <a:pt x="299" y="932"/>
                    <a:pt x="279" y="862"/>
                    <a:pt x="254" y="788"/>
                  </a:cubicBezTo>
                  <a:cubicBezTo>
                    <a:pt x="228" y="711"/>
                    <a:pt x="205" y="623"/>
                    <a:pt x="169" y="550"/>
                  </a:cubicBezTo>
                  <a:cubicBezTo>
                    <a:pt x="133" y="475"/>
                    <a:pt x="107" y="388"/>
                    <a:pt x="72" y="302"/>
                  </a:cubicBezTo>
                  <a:cubicBezTo>
                    <a:pt x="50" y="250"/>
                    <a:pt x="0" y="75"/>
                    <a:pt x="83" y="46"/>
                  </a:cubicBezTo>
                  <a:cubicBezTo>
                    <a:pt x="179" y="12"/>
                    <a:pt x="215" y="200"/>
                    <a:pt x="231" y="246"/>
                  </a:cubicBezTo>
                  <a:cubicBezTo>
                    <a:pt x="241" y="276"/>
                    <a:pt x="294" y="410"/>
                    <a:pt x="321" y="458"/>
                  </a:cubicBezTo>
                  <a:cubicBezTo>
                    <a:pt x="294" y="389"/>
                    <a:pt x="228" y="196"/>
                    <a:pt x="207" y="132"/>
                  </a:cubicBezTo>
                  <a:cubicBezTo>
                    <a:pt x="176" y="40"/>
                    <a:pt x="129" y="0"/>
                    <a:pt x="81" y="24"/>
                  </a:cubicBezTo>
                  <a:cubicBezTo>
                    <a:pt x="8" y="60"/>
                    <a:pt x="19" y="113"/>
                    <a:pt x="40" y="234"/>
                  </a:cubicBezTo>
                  <a:cubicBezTo>
                    <a:pt x="49" y="286"/>
                    <a:pt x="63" y="319"/>
                    <a:pt x="82" y="397"/>
                  </a:cubicBezTo>
                  <a:cubicBezTo>
                    <a:pt x="101" y="474"/>
                    <a:pt x="134" y="543"/>
                    <a:pt x="161" y="610"/>
                  </a:cubicBezTo>
                  <a:cubicBezTo>
                    <a:pt x="176" y="646"/>
                    <a:pt x="216" y="735"/>
                    <a:pt x="216" y="784"/>
                  </a:cubicBezTo>
                  <a:cubicBezTo>
                    <a:pt x="204" y="762"/>
                    <a:pt x="188" y="692"/>
                    <a:pt x="157" y="667"/>
                  </a:cubicBezTo>
                  <a:cubicBezTo>
                    <a:pt x="127" y="642"/>
                    <a:pt x="80" y="645"/>
                    <a:pt x="60" y="697"/>
                  </a:cubicBezTo>
                  <a:cubicBezTo>
                    <a:pt x="46" y="733"/>
                    <a:pt x="74" y="800"/>
                    <a:pt x="73" y="833"/>
                  </a:cubicBezTo>
                  <a:cubicBezTo>
                    <a:pt x="71" y="865"/>
                    <a:pt x="32" y="927"/>
                    <a:pt x="35" y="967"/>
                  </a:cubicBezTo>
                  <a:cubicBezTo>
                    <a:pt x="39" y="1025"/>
                    <a:pt x="126" y="1157"/>
                    <a:pt x="130" y="1178"/>
                  </a:cubicBezTo>
                  <a:cubicBezTo>
                    <a:pt x="135" y="1200"/>
                    <a:pt x="148" y="1295"/>
                    <a:pt x="170" y="1316"/>
                  </a:cubicBezTo>
                  <a:cubicBezTo>
                    <a:pt x="192" y="1337"/>
                    <a:pt x="221" y="1369"/>
                    <a:pt x="241" y="1401"/>
                  </a:cubicBezTo>
                  <a:cubicBezTo>
                    <a:pt x="261" y="1433"/>
                    <a:pt x="363" y="1558"/>
                    <a:pt x="388" y="1603"/>
                  </a:cubicBezTo>
                  <a:cubicBezTo>
                    <a:pt x="412" y="1647"/>
                    <a:pt x="460" y="1670"/>
                    <a:pt x="491" y="1695"/>
                  </a:cubicBezTo>
                  <a:cubicBezTo>
                    <a:pt x="521" y="1720"/>
                    <a:pt x="581" y="1818"/>
                    <a:pt x="631" y="1942"/>
                  </a:cubicBezTo>
                  <a:cubicBezTo>
                    <a:pt x="680" y="2066"/>
                    <a:pt x="933" y="2675"/>
                    <a:pt x="933" y="2675"/>
                  </a:cubicBezTo>
                  <a:cubicBezTo>
                    <a:pt x="971" y="2766"/>
                    <a:pt x="1005" y="2884"/>
                    <a:pt x="1028" y="2946"/>
                  </a:cubicBezTo>
                  <a:cubicBezTo>
                    <a:pt x="1054" y="2926"/>
                    <a:pt x="1137" y="2840"/>
                    <a:pt x="1233" y="2741"/>
                  </a:cubicBezTo>
                  <a:cubicBezTo>
                    <a:pt x="1052" y="2498"/>
                    <a:pt x="869" y="2256"/>
                    <a:pt x="734" y="1984"/>
                  </a:cubicBezTo>
                  <a:cubicBezTo>
                    <a:pt x="640" y="1797"/>
                    <a:pt x="590" y="1577"/>
                    <a:pt x="384" y="1416"/>
                  </a:cubicBezTo>
                  <a:close/>
                </a:path>
              </a:pathLst>
            </a:custGeom>
            <a:solidFill>
              <a:srgbClr val="FBC6A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Freeform 7"/>
            <p:cNvSpPr/>
            <p:nvPr/>
          </p:nvSpPr>
          <p:spPr bwMode="auto">
            <a:xfrm>
              <a:off x="2645" y="227"/>
              <a:ext cx="894" cy="1407"/>
            </a:xfrm>
            <a:custGeom>
              <a:avLst/>
              <a:gdLst>
                <a:gd name="T0" fmla="*/ 632 w 1297"/>
                <a:gd name="T1" fmla="*/ 355 h 2043"/>
                <a:gd name="T2" fmla="*/ 521 w 1297"/>
                <a:gd name="T3" fmla="*/ 296 h 2043"/>
                <a:gd name="T4" fmla="*/ 429 w 1297"/>
                <a:gd name="T5" fmla="*/ 315 h 2043"/>
                <a:gd name="T6" fmla="*/ 294 w 1297"/>
                <a:gd name="T7" fmla="*/ 247 h 2043"/>
                <a:gd name="T8" fmla="*/ 183 w 1297"/>
                <a:gd name="T9" fmla="*/ 297 h 2043"/>
                <a:gd name="T10" fmla="*/ 63 w 1297"/>
                <a:gd name="T11" fmla="*/ 161 h 2043"/>
                <a:gd name="T12" fmla="*/ 0 w 1297"/>
                <a:gd name="T13" fmla="*/ 0 h 2043"/>
                <a:gd name="T14" fmla="*/ 117 w 1297"/>
                <a:gd name="T15" fmla="*/ 300 h 2043"/>
                <a:gd name="T16" fmla="*/ 209 w 1297"/>
                <a:gd name="T17" fmla="*/ 335 h 2043"/>
                <a:gd name="T18" fmla="*/ 420 w 1297"/>
                <a:gd name="T19" fmla="*/ 364 h 2043"/>
                <a:gd name="T20" fmla="*/ 461 w 1297"/>
                <a:gd name="T21" fmla="*/ 405 h 2043"/>
                <a:gd name="T22" fmla="*/ 514 w 1297"/>
                <a:gd name="T23" fmla="*/ 356 h 2043"/>
                <a:gd name="T24" fmla="*/ 592 w 1297"/>
                <a:gd name="T25" fmla="*/ 394 h 2043"/>
                <a:gd name="T26" fmla="*/ 776 w 1297"/>
                <a:gd name="T27" fmla="*/ 464 h 2043"/>
                <a:gd name="T28" fmla="*/ 829 w 1297"/>
                <a:gd name="T29" fmla="*/ 685 h 2043"/>
                <a:gd name="T30" fmla="*/ 861 w 1297"/>
                <a:gd name="T31" fmla="*/ 907 h 2043"/>
                <a:gd name="T32" fmla="*/ 810 w 1297"/>
                <a:gd name="T33" fmla="*/ 1106 h 2043"/>
                <a:gd name="T34" fmla="*/ 860 w 1297"/>
                <a:gd name="T35" fmla="*/ 1297 h 2043"/>
                <a:gd name="T36" fmla="*/ 889 w 1297"/>
                <a:gd name="T37" fmla="*/ 1536 h 2043"/>
                <a:gd name="T38" fmla="*/ 973 w 1297"/>
                <a:gd name="T39" fmla="*/ 1651 h 2043"/>
                <a:gd name="T40" fmla="*/ 1113 w 1297"/>
                <a:gd name="T41" fmla="*/ 1854 h 2043"/>
                <a:gd name="T42" fmla="*/ 1201 w 1297"/>
                <a:gd name="T43" fmla="*/ 2043 h 2043"/>
                <a:gd name="T44" fmla="*/ 1297 w 1297"/>
                <a:gd name="T45" fmla="*/ 1942 h 2043"/>
                <a:gd name="T46" fmla="*/ 1171 w 1297"/>
                <a:gd name="T47" fmla="*/ 1728 h 2043"/>
                <a:gd name="T48" fmla="*/ 916 w 1297"/>
                <a:gd name="T49" fmla="*/ 1190 h 2043"/>
                <a:gd name="T50" fmla="*/ 872 w 1297"/>
                <a:gd name="T51" fmla="*/ 965 h 2043"/>
                <a:gd name="T52" fmla="*/ 857 w 1297"/>
                <a:gd name="T53" fmla="*/ 603 h 2043"/>
                <a:gd name="T54" fmla="*/ 750 w 1297"/>
                <a:gd name="T55" fmla="*/ 365 h 2043"/>
                <a:gd name="T56" fmla="*/ 632 w 1297"/>
                <a:gd name="T57" fmla="*/ 35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7" h="2043">
                  <a:moveTo>
                    <a:pt x="632" y="355"/>
                  </a:moveTo>
                  <a:cubicBezTo>
                    <a:pt x="577" y="332"/>
                    <a:pt x="569" y="306"/>
                    <a:pt x="521" y="296"/>
                  </a:cubicBezTo>
                  <a:cubicBezTo>
                    <a:pt x="472" y="286"/>
                    <a:pt x="481" y="327"/>
                    <a:pt x="429" y="315"/>
                  </a:cubicBezTo>
                  <a:cubicBezTo>
                    <a:pt x="377" y="303"/>
                    <a:pt x="376" y="249"/>
                    <a:pt x="294" y="247"/>
                  </a:cubicBezTo>
                  <a:cubicBezTo>
                    <a:pt x="260" y="246"/>
                    <a:pt x="233" y="311"/>
                    <a:pt x="183" y="297"/>
                  </a:cubicBezTo>
                  <a:cubicBezTo>
                    <a:pt x="133" y="283"/>
                    <a:pt x="79" y="216"/>
                    <a:pt x="63" y="161"/>
                  </a:cubicBezTo>
                  <a:cubicBezTo>
                    <a:pt x="45" y="99"/>
                    <a:pt x="27" y="55"/>
                    <a:pt x="0" y="0"/>
                  </a:cubicBezTo>
                  <a:cubicBezTo>
                    <a:pt x="43" y="110"/>
                    <a:pt x="52" y="212"/>
                    <a:pt x="117" y="300"/>
                  </a:cubicBezTo>
                  <a:cubicBezTo>
                    <a:pt x="147" y="342"/>
                    <a:pt x="187" y="349"/>
                    <a:pt x="209" y="335"/>
                  </a:cubicBezTo>
                  <a:cubicBezTo>
                    <a:pt x="286" y="286"/>
                    <a:pt x="324" y="229"/>
                    <a:pt x="420" y="364"/>
                  </a:cubicBezTo>
                  <a:cubicBezTo>
                    <a:pt x="431" y="380"/>
                    <a:pt x="448" y="391"/>
                    <a:pt x="461" y="405"/>
                  </a:cubicBezTo>
                  <a:cubicBezTo>
                    <a:pt x="473" y="383"/>
                    <a:pt x="487" y="359"/>
                    <a:pt x="514" y="356"/>
                  </a:cubicBezTo>
                  <a:cubicBezTo>
                    <a:pt x="543" y="351"/>
                    <a:pt x="574" y="372"/>
                    <a:pt x="592" y="394"/>
                  </a:cubicBezTo>
                  <a:cubicBezTo>
                    <a:pt x="637" y="451"/>
                    <a:pt x="720" y="351"/>
                    <a:pt x="776" y="464"/>
                  </a:cubicBezTo>
                  <a:cubicBezTo>
                    <a:pt x="809" y="533"/>
                    <a:pt x="819" y="614"/>
                    <a:pt x="829" y="685"/>
                  </a:cubicBezTo>
                  <a:cubicBezTo>
                    <a:pt x="839" y="759"/>
                    <a:pt x="863" y="832"/>
                    <a:pt x="861" y="907"/>
                  </a:cubicBezTo>
                  <a:cubicBezTo>
                    <a:pt x="858" y="978"/>
                    <a:pt x="819" y="1037"/>
                    <a:pt x="810" y="1106"/>
                  </a:cubicBezTo>
                  <a:cubicBezTo>
                    <a:pt x="801" y="1178"/>
                    <a:pt x="838" y="1232"/>
                    <a:pt x="860" y="1297"/>
                  </a:cubicBezTo>
                  <a:cubicBezTo>
                    <a:pt x="886" y="1375"/>
                    <a:pt x="862" y="1460"/>
                    <a:pt x="889" y="1536"/>
                  </a:cubicBezTo>
                  <a:cubicBezTo>
                    <a:pt x="905" y="1581"/>
                    <a:pt x="942" y="1615"/>
                    <a:pt x="973" y="1651"/>
                  </a:cubicBezTo>
                  <a:cubicBezTo>
                    <a:pt x="1028" y="1713"/>
                    <a:pt x="1074" y="1781"/>
                    <a:pt x="1113" y="1854"/>
                  </a:cubicBezTo>
                  <a:cubicBezTo>
                    <a:pt x="1145" y="1915"/>
                    <a:pt x="1170" y="1981"/>
                    <a:pt x="1201" y="2043"/>
                  </a:cubicBezTo>
                  <a:cubicBezTo>
                    <a:pt x="1249" y="1992"/>
                    <a:pt x="1285" y="1955"/>
                    <a:pt x="1297" y="1942"/>
                  </a:cubicBezTo>
                  <a:cubicBezTo>
                    <a:pt x="1254" y="1866"/>
                    <a:pt x="1220" y="1804"/>
                    <a:pt x="1171" y="1728"/>
                  </a:cubicBezTo>
                  <a:cubicBezTo>
                    <a:pt x="1121" y="1652"/>
                    <a:pt x="957" y="1354"/>
                    <a:pt x="916" y="1190"/>
                  </a:cubicBezTo>
                  <a:cubicBezTo>
                    <a:pt x="890" y="1089"/>
                    <a:pt x="849" y="1038"/>
                    <a:pt x="872" y="965"/>
                  </a:cubicBezTo>
                  <a:cubicBezTo>
                    <a:pt x="913" y="838"/>
                    <a:pt x="854" y="702"/>
                    <a:pt x="857" y="603"/>
                  </a:cubicBezTo>
                  <a:cubicBezTo>
                    <a:pt x="859" y="504"/>
                    <a:pt x="822" y="409"/>
                    <a:pt x="750" y="365"/>
                  </a:cubicBezTo>
                  <a:cubicBezTo>
                    <a:pt x="678" y="321"/>
                    <a:pt x="669" y="370"/>
                    <a:pt x="632" y="355"/>
                  </a:cubicBez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8"/>
            <p:cNvSpPr/>
            <p:nvPr/>
          </p:nvSpPr>
          <p:spPr bwMode="auto">
            <a:xfrm>
              <a:off x="2444" y="-46"/>
              <a:ext cx="758" cy="2017"/>
            </a:xfrm>
            <a:custGeom>
              <a:avLst/>
              <a:gdLst>
                <a:gd name="T0" fmla="*/ 65 w 1100"/>
                <a:gd name="T1" fmla="*/ 253 h 2928"/>
                <a:gd name="T2" fmla="*/ 34 w 1100"/>
                <a:gd name="T3" fmla="*/ 123 h 2928"/>
                <a:gd name="T4" fmla="*/ 90 w 1100"/>
                <a:gd name="T5" fmla="*/ 0 h 2928"/>
                <a:gd name="T6" fmla="*/ 73 w 1100"/>
                <a:gd name="T7" fmla="*/ 6 h 2928"/>
                <a:gd name="T8" fmla="*/ 32 w 1100"/>
                <a:gd name="T9" fmla="*/ 216 h 2928"/>
                <a:gd name="T10" fmla="*/ 74 w 1100"/>
                <a:gd name="T11" fmla="*/ 379 h 2928"/>
                <a:gd name="T12" fmla="*/ 153 w 1100"/>
                <a:gd name="T13" fmla="*/ 592 h 2928"/>
                <a:gd name="T14" fmla="*/ 210 w 1100"/>
                <a:gd name="T15" fmla="*/ 773 h 2928"/>
                <a:gd name="T16" fmla="*/ 149 w 1100"/>
                <a:gd name="T17" fmla="*/ 649 h 2928"/>
                <a:gd name="T18" fmla="*/ 52 w 1100"/>
                <a:gd name="T19" fmla="*/ 679 h 2928"/>
                <a:gd name="T20" fmla="*/ 65 w 1100"/>
                <a:gd name="T21" fmla="*/ 815 h 2928"/>
                <a:gd name="T22" fmla="*/ 27 w 1100"/>
                <a:gd name="T23" fmla="*/ 949 h 2928"/>
                <a:gd name="T24" fmla="*/ 122 w 1100"/>
                <a:gd name="T25" fmla="*/ 1160 h 2928"/>
                <a:gd name="T26" fmla="*/ 162 w 1100"/>
                <a:gd name="T27" fmla="*/ 1298 h 2928"/>
                <a:gd name="T28" fmla="*/ 227 w 1100"/>
                <a:gd name="T29" fmla="*/ 1387 h 2928"/>
                <a:gd name="T30" fmla="*/ 372 w 1100"/>
                <a:gd name="T31" fmla="*/ 1579 h 2928"/>
                <a:gd name="T32" fmla="*/ 483 w 1100"/>
                <a:gd name="T33" fmla="*/ 1677 h 2928"/>
                <a:gd name="T34" fmla="*/ 623 w 1100"/>
                <a:gd name="T35" fmla="*/ 1924 h 2928"/>
                <a:gd name="T36" fmla="*/ 925 w 1100"/>
                <a:gd name="T37" fmla="*/ 2657 h 2928"/>
                <a:gd name="T38" fmla="*/ 1020 w 1100"/>
                <a:gd name="T39" fmla="*/ 2928 h 2928"/>
                <a:gd name="T40" fmla="*/ 1100 w 1100"/>
                <a:gd name="T41" fmla="*/ 2852 h 2928"/>
                <a:gd name="T42" fmla="*/ 1076 w 1100"/>
                <a:gd name="T43" fmla="*/ 2777 h 2928"/>
                <a:gd name="T44" fmla="*/ 974 w 1100"/>
                <a:gd name="T45" fmla="*/ 2577 h 2928"/>
                <a:gd name="T46" fmla="*/ 818 w 1100"/>
                <a:gd name="T47" fmla="*/ 2217 h 2928"/>
                <a:gd name="T48" fmla="*/ 666 w 1100"/>
                <a:gd name="T49" fmla="*/ 1931 h 2928"/>
                <a:gd name="T50" fmla="*/ 525 w 1100"/>
                <a:gd name="T51" fmla="*/ 1664 h 2928"/>
                <a:gd name="T52" fmla="*/ 237 w 1100"/>
                <a:gd name="T53" fmla="*/ 1353 h 2928"/>
                <a:gd name="T54" fmla="*/ 111 w 1100"/>
                <a:gd name="T55" fmla="*/ 1096 h 2928"/>
                <a:gd name="T56" fmla="*/ 64 w 1100"/>
                <a:gd name="T57" fmla="*/ 880 h 2928"/>
                <a:gd name="T58" fmla="*/ 103 w 1100"/>
                <a:gd name="T59" fmla="*/ 648 h 2928"/>
                <a:gd name="T60" fmla="*/ 220 w 1100"/>
                <a:gd name="T61" fmla="*/ 896 h 2928"/>
                <a:gd name="T62" fmla="*/ 170 w 1100"/>
                <a:gd name="T63" fmla="*/ 882 h 2928"/>
                <a:gd name="T64" fmla="*/ 223 w 1100"/>
                <a:gd name="T65" fmla="*/ 930 h 2928"/>
                <a:gd name="T66" fmla="*/ 231 w 1100"/>
                <a:gd name="T67" fmla="*/ 1025 h 2928"/>
                <a:gd name="T68" fmla="*/ 231 w 1100"/>
                <a:gd name="T69" fmla="*/ 1080 h 2928"/>
                <a:gd name="T70" fmla="*/ 231 w 1100"/>
                <a:gd name="T71" fmla="*/ 1144 h 2928"/>
                <a:gd name="T72" fmla="*/ 243 w 1100"/>
                <a:gd name="T73" fmla="*/ 1211 h 2928"/>
                <a:gd name="T74" fmla="*/ 249 w 1100"/>
                <a:gd name="T75" fmla="*/ 1089 h 2928"/>
                <a:gd name="T76" fmla="*/ 257 w 1100"/>
                <a:gd name="T77" fmla="*/ 962 h 2928"/>
                <a:gd name="T78" fmla="*/ 234 w 1100"/>
                <a:gd name="T79" fmla="*/ 861 h 2928"/>
                <a:gd name="T80" fmla="*/ 192 w 1100"/>
                <a:gd name="T81" fmla="*/ 670 h 2928"/>
                <a:gd name="T82" fmla="*/ 92 w 1100"/>
                <a:gd name="T83" fmla="*/ 391 h 2928"/>
                <a:gd name="T84" fmla="*/ 65 w 1100"/>
                <a:gd name="T85" fmla="*/ 253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0" h="2928">
                  <a:moveTo>
                    <a:pt x="65" y="253"/>
                  </a:moveTo>
                  <a:cubicBezTo>
                    <a:pt x="55" y="210"/>
                    <a:pt x="38" y="167"/>
                    <a:pt x="34" y="123"/>
                  </a:cubicBezTo>
                  <a:cubicBezTo>
                    <a:pt x="29" y="70"/>
                    <a:pt x="53" y="26"/>
                    <a:pt x="90" y="0"/>
                  </a:cubicBezTo>
                  <a:cubicBezTo>
                    <a:pt x="85" y="1"/>
                    <a:pt x="79" y="3"/>
                    <a:pt x="73" y="6"/>
                  </a:cubicBezTo>
                  <a:cubicBezTo>
                    <a:pt x="0" y="42"/>
                    <a:pt x="11" y="95"/>
                    <a:pt x="32" y="216"/>
                  </a:cubicBezTo>
                  <a:cubicBezTo>
                    <a:pt x="41" y="268"/>
                    <a:pt x="55" y="301"/>
                    <a:pt x="74" y="379"/>
                  </a:cubicBezTo>
                  <a:cubicBezTo>
                    <a:pt x="93" y="456"/>
                    <a:pt x="126" y="525"/>
                    <a:pt x="153" y="592"/>
                  </a:cubicBezTo>
                  <a:cubicBezTo>
                    <a:pt x="168" y="628"/>
                    <a:pt x="210" y="722"/>
                    <a:pt x="210" y="773"/>
                  </a:cubicBezTo>
                  <a:cubicBezTo>
                    <a:pt x="207" y="743"/>
                    <a:pt x="180" y="674"/>
                    <a:pt x="149" y="649"/>
                  </a:cubicBezTo>
                  <a:cubicBezTo>
                    <a:pt x="119" y="624"/>
                    <a:pt x="72" y="627"/>
                    <a:pt x="52" y="679"/>
                  </a:cubicBezTo>
                  <a:cubicBezTo>
                    <a:pt x="38" y="715"/>
                    <a:pt x="66" y="782"/>
                    <a:pt x="65" y="815"/>
                  </a:cubicBezTo>
                  <a:cubicBezTo>
                    <a:pt x="63" y="847"/>
                    <a:pt x="24" y="909"/>
                    <a:pt x="27" y="949"/>
                  </a:cubicBezTo>
                  <a:cubicBezTo>
                    <a:pt x="31" y="1007"/>
                    <a:pt x="118" y="1139"/>
                    <a:pt x="122" y="1160"/>
                  </a:cubicBezTo>
                  <a:cubicBezTo>
                    <a:pt x="127" y="1182"/>
                    <a:pt x="142" y="1275"/>
                    <a:pt x="162" y="1298"/>
                  </a:cubicBezTo>
                  <a:cubicBezTo>
                    <a:pt x="186" y="1325"/>
                    <a:pt x="207" y="1355"/>
                    <a:pt x="227" y="1387"/>
                  </a:cubicBezTo>
                  <a:cubicBezTo>
                    <a:pt x="247" y="1419"/>
                    <a:pt x="332" y="1534"/>
                    <a:pt x="372" y="1579"/>
                  </a:cubicBezTo>
                  <a:cubicBezTo>
                    <a:pt x="406" y="1616"/>
                    <a:pt x="452" y="1652"/>
                    <a:pt x="483" y="1677"/>
                  </a:cubicBezTo>
                  <a:cubicBezTo>
                    <a:pt x="513" y="1702"/>
                    <a:pt x="573" y="1800"/>
                    <a:pt x="623" y="1924"/>
                  </a:cubicBezTo>
                  <a:cubicBezTo>
                    <a:pt x="672" y="2048"/>
                    <a:pt x="925" y="2657"/>
                    <a:pt x="925" y="2657"/>
                  </a:cubicBezTo>
                  <a:cubicBezTo>
                    <a:pt x="963" y="2748"/>
                    <a:pt x="997" y="2866"/>
                    <a:pt x="1020" y="2928"/>
                  </a:cubicBezTo>
                  <a:cubicBezTo>
                    <a:pt x="1034" y="2918"/>
                    <a:pt x="1062" y="2890"/>
                    <a:pt x="1100" y="2852"/>
                  </a:cubicBezTo>
                  <a:cubicBezTo>
                    <a:pt x="1093" y="2841"/>
                    <a:pt x="1083" y="2788"/>
                    <a:pt x="1076" y="2777"/>
                  </a:cubicBezTo>
                  <a:cubicBezTo>
                    <a:pt x="1030" y="2699"/>
                    <a:pt x="1019" y="2656"/>
                    <a:pt x="974" y="2577"/>
                  </a:cubicBezTo>
                  <a:cubicBezTo>
                    <a:pt x="907" y="2461"/>
                    <a:pt x="882" y="2388"/>
                    <a:pt x="818" y="2217"/>
                  </a:cubicBezTo>
                  <a:cubicBezTo>
                    <a:pt x="781" y="2117"/>
                    <a:pt x="714" y="2029"/>
                    <a:pt x="666" y="1931"/>
                  </a:cubicBezTo>
                  <a:cubicBezTo>
                    <a:pt x="617" y="1831"/>
                    <a:pt x="596" y="1717"/>
                    <a:pt x="525" y="1664"/>
                  </a:cubicBezTo>
                  <a:cubicBezTo>
                    <a:pt x="392" y="1565"/>
                    <a:pt x="353" y="1465"/>
                    <a:pt x="237" y="1353"/>
                  </a:cubicBezTo>
                  <a:cubicBezTo>
                    <a:pt x="177" y="1295"/>
                    <a:pt x="138" y="1174"/>
                    <a:pt x="111" y="1096"/>
                  </a:cubicBezTo>
                  <a:cubicBezTo>
                    <a:pt x="87" y="1024"/>
                    <a:pt x="34" y="981"/>
                    <a:pt x="64" y="880"/>
                  </a:cubicBezTo>
                  <a:cubicBezTo>
                    <a:pt x="99" y="762"/>
                    <a:pt x="9" y="667"/>
                    <a:pt x="103" y="648"/>
                  </a:cubicBezTo>
                  <a:cubicBezTo>
                    <a:pt x="171" y="634"/>
                    <a:pt x="203" y="852"/>
                    <a:pt x="220" y="896"/>
                  </a:cubicBezTo>
                  <a:cubicBezTo>
                    <a:pt x="200" y="874"/>
                    <a:pt x="166" y="870"/>
                    <a:pt x="170" y="882"/>
                  </a:cubicBezTo>
                  <a:cubicBezTo>
                    <a:pt x="177" y="898"/>
                    <a:pt x="219" y="910"/>
                    <a:pt x="223" y="930"/>
                  </a:cubicBezTo>
                  <a:cubicBezTo>
                    <a:pt x="229" y="963"/>
                    <a:pt x="238" y="993"/>
                    <a:pt x="231" y="1025"/>
                  </a:cubicBezTo>
                  <a:cubicBezTo>
                    <a:pt x="227" y="1043"/>
                    <a:pt x="235" y="1053"/>
                    <a:pt x="231" y="1080"/>
                  </a:cubicBezTo>
                  <a:cubicBezTo>
                    <a:pt x="227" y="1098"/>
                    <a:pt x="229" y="1126"/>
                    <a:pt x="231" y="1144"/>
                  </a:cubicBezTo>
                  <a:cubicBezTo>
                    <a:pt x="232" y="1158"/>
                    <a:pt x="243" y="1195"/>
                    <a:pt x="243" y="1211"/>
                  </a:cubicBezTo>
                  <a:cubicBezTo>
                    <a:pt x="243" y="1202"/>
                    <a:pt x="244" y="1131"/>
                    <a:pt x="249" y="1089"/>
                  </a:cubicBezTo>
                  <a:cubicBezTo>
                    <a:pt x="255" y="1038"/>
                    <a:pt x="253" y="1000"/>
                    <a:pt x="257" y="962"/>
                  </a:cubicBezTo>
                  <a:cubicBezTo>
                    <a:pt x="261" y="927"/>
                    <a:pt x="239" y="891"/>
                    <a:pt x="234" y="861"/>
                  </a:cubicBezTo>
                  <a:cubicBezTo>
                    <a:pt x="222" y="790"/>
                    <a:pt x="213" y="732"/>
                    <a:pt x="192" y="670"/>
                  </a:cubicBezTo>
                  <a:cubicBezTo>
                    <a:pt x="160" y="576"/>
                    <a:pt x="116" y="488"/>
                    <a:pt x="92" y="391"/>
                  </a:cubicBezTo>
                  <a:cubicBezTo>
                    <a:pt x="81" y="346"/>
                    <a:pt x="76" y="299"/>
                    <a:pt x="65" y="253"/>
                  </a:cubicBezTo>
                  <a:close/>
                </a:path>
              </a:pathLst>
            </a:custGeom>
            <a:solidFill>
              <a:srgbClr val="F0B89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9"/>
            <p:cNvSpPr/>
            <p:nvPr/>
          </p:nvSpPr>
          <p:spPr bwMode="auto">
            <a:xfrm>
              <a:off x="2611" y="788"/>
              <a:ext cx="0" cy="1"/>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solidFill>
              <a:srgbClr val="EAB19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10"/>
            <p:cNvSpPr/>
            <p:nvPr/>
          </p:nvSpPr>
          <p:spPr bwMode="auto">
            <a:xfrm>
              <a:off x="2498" y="116"/>
              <a:ext cx="54" cy="27"/>
            </a:xfrm>
            <a:custGeom>
              <a:avLst/>
              <a:gdLst>
                <a:gd name="T0" fmla="*/ 77 w 78"/>
                <a:gd name="T1" fmla="*/ 1 h 38"/>
                <a:gd name="T2" fmla="*/ 37 w 78"/>
                <a:gd name="T3" fmla="*/ 15 h 38"/>
                <a:gd name="T4" fmla="*/ 11 w 78"/>
                <a:gd name="T5" fmla="*/ 30 h 38"/>
                <a:gd name="T6" fmla="*/ 1 w 78"/>
                <a:gd name="T7" fmla="*/ 38 h 38"/>
                <a:gd name="T8" fmla="*/ 9 w 78"/>
                <a:gd name="T9" fmla="*/ 29 h 38"/>
                <a:gd name="T10" fmla="*/ 35 w 78"/>
                <a:gd name="T11" fmla="*/ 12 h 38"/>
                <a:gd name="T12" fmla="*/ 77 w 78"/>
                <a:gd name="T13" fmla="*/ 1 h 38"/>
              </a:gdLst>
              <a:ahLst/>
              <a:cxnLst>
                <a:cxn ang="0">
                  <a:pos x="T0" y="T1"/>
                </a:cxn>
                <a:cxn ang="0">
                  <a:pos x="T2" y="T3"/>
                </a:cxn>
                <a:cxn ang="0">
                  <a:pos x="T4" y="T5"/>
                </a:cxn>
                <a:cxn ang="0">
                  <a:pos x="T6" y="T7"/>
                </a:cxn>
                <a:cxn ang="0">
                  <a:pos x="T8" y="T9"/>
                </a:cxn>
                <a:cxn ang="0">
                  <a:pos x="T10" y="T11"/>
                </a:cxn>
                <a:cxn ang="0">
                  <a:pos x="T12" y="T13"/>
                </a:cxn>
              </a:cxnLst>
              <a:rect l="0" t="0" r="r" b="b"/>
              <a:pathLst>
                <a:path w="78" h="38">
                  <a:moveTo>
                    <a:pt x="77" y="1"/>
                  </a:moveTo>
                  <a:cubicBezTo>
                    <a:pt x="78" y="2"/>
                    <a:pt x="58" y="5"/>
                    <a:pt x="37" y="15"/>
                  </a:cubicBezTo>
                  <a:cubicBezTo>
                    <a:pt x="26" y="20"/>
                    <a:pt x="17" y="26"/>
                    <a:pt x="11" y="30"/>
                  </a:cubicBezTo>
                  <a:cubicBezTo>
                    <a:pt x="4" y="35"/>
                    <a:pt x="1" y="38"/>
                    <a:pt x="1" y="38"/>
                  </a:cubicBezTo>
                  <a:cubicBezTo>
                    <a:pt x="0" y="38"/>
                    <a:pt x="3" y="34"/>
                    <a:pt x="9" y="29"/>
                  </a:cubicBezTo>
                  <a:cubicBezTo>
                    <a:pt x="15" y="23"/>
                    <a:pt x="24" y="17"/>
                    <a:pt x="35" y="12"/>
                  </a:cubicBezTo>
                  <a:cubicBezTo>
                    <a:pt x="58" y="2"/>
                    <a:pt x="77" y="0"/>
                    <a:pt x="77" y="1"/>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11"/>
            <p:cNvSpPr/>
            <p:nvPr/>
          </p:nvSpPr>
          <p:spPr bwMode="auto">
            <a:xfrm>
              <a:off x="2528" y="114"/>
              <a:ext cx="45" cy="16"/>
            </a:xfrm>
            <a:custGeom>
              <a:avLst/>
              <a:gdLst>
                <a:gd name="T0" fmla="*/ 65 w 65"/>
                <a:gd name="T1" fmla="*/ 1 h 22"/>
                <a:gd name="T2" fmla="*/ 34 w 65"/>
                <a:gd name="T3" fmla="*/ 15 h 22"/>
                <a:gd name="T4" fmla="*/ 10 w 65"/>
                <a:gd name="T5" fmla="*/ 20 h 22"/>
                <a:gd name="T6" fmla="*/ 0 w 65"/>
                <a:gd name="T7" fmla="*/ 21 h 22"/>
                <a:gd name="T8" fmla="*/ 10 w 65"/>
                <a:gd name="T9" fmla="*/ 19 h 22"/>
                <a:gd name="T10" fmla="*/ 33 w 65"/>
                <a:gd name="T11" fmla="*/ 13 h 22"/>
                <a:gd name="T12" fmla="*/ 65 w 65"/>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65" h="22">
                  <a:moveTo>
                    <a:pt x="65" y="1"/>
                  </a:moveTo>
                  <a:cubicBezTo>
                    <a:pt x="65" y="1"/>
                    <a:pt x="52" y="10"/>
                    <a:pt x="34" y="15"/>
                  </a:cubicBezTo>
                  <a:cubicBezTo>
                    <a:pt x="25" y="18"/>
                    <a:pt x="16" y="20"/>
                    <a:pt x="10" y="20"/>
                  </a:cubicBezTo>
                  <a:cubicBezTo>
                    <a:pt x="4" y="21"/>
                    <a:pt x="0" y="22"/>
                    <a:pt x="0" y="21"/>
                  </a:cubicBezTo>
                  <a:cubicBezTo>
                    <a:pt x="0" y="21"/>
                    <a:pt x="4" y="20"/>
                    <a:pt x="10" y="19"/>
                  </a:cubicBezTo>
                  <a:cubicBezTo>
                    <a:pt x="16" y="18"/>
                    <a:pt x="24" y="16"/>
                    <a:pt x="33" y="13"/>
                  </a:cubicBezTo>
                  <a:cubicBezTo>
                    <a:pt x="51" y="8"/>
                    <a:pt x="65" y="0"/>
                    <a:pt x="65" y="1"/>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2"/>
            <p:cNvSpPr/>
            <p:nvPr/>
          </p:nvSpPr>
          <p:spPr bwMode="auto">
            <a:xfrm>
              <a:off x="2524" y="202"/>
              <a:ext cx="123" cy="42"/>
            </a:xfrm>
            <a:custGeom>
              <a:avLst/>
              <a:gdLst>
                <a:gd name="T0" fmla="*/ 178 w 178"/>
                <a:gd name="T1" fmla="*/ 60 h 61"/>
                <a:gd name="T2" fmla="*/ 160 w 178"/>
                <a:gd name="T3" fmla="*/ 36 h 61"/>
                <a:gd name="T4" fmla="*/ 134 w 178"/>
                <a:gd name="T5" fmla="*/ 16 h 61"/>
                <a:gd name="T6" fmla="*/ 96 w 178"/>
                <a:gd name="T7" fmla="*/ 5 h 61"/>
                <a:gd name="T8" fmla="*/ 56 w 178"/>
                <a:gd name="T9" fmla="*/ 10 h 61"/>
                <a:gd name="T10" fmla="*/ 26 w 178"/>
                <a:gd name="T11" fmla="*/ 23 h 61"/>
                <a:gd name="T12" fmla="*/ 0 w 178"/>
                <a:gd name="T13" fmla="*/ 40 h 61"/>
                <a:gd name="T14" fmla="*/ 25 w 178"/>
                <a:gd name="T15" fmla="*/ 21 h 61"/>
                <a:gd name="T16" fmla="*/ 55 w 178"/>
                <a:gd name="T17" fmla="*/ 7 h 61"/>
                <a:gd name="T18" fmla="*/ 96 w 178"/>
                <a:gd name="T19" fmla="*/ 2 h 61"/>
                <a:gd name="T20" fmla="*/ 135 w 178"/>
                <a:gd name="T21" fmla="*/ 14 h 61"/>
                <a:gd name="T22" fmla="*/ 162 w 178"/>
                <a:gd name="T23" fmla="*/ 34 h 61"/>
                <a:gd name="T24" fmla="*/ 178 w 178"/>
                <a:gd name="T25"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61">
                  <a:moveTo>
                    <a:pt x="178" y="60"/>
                  </a:moveTo>
                  <a:cubicBezTo>
                    <a:pt x="178" y="61"/>
                    <a:pt x="173" y="49"/>
                    <a:pt x="160" y="36"/>
                  </a:cubicBezTo>
                  <a:cubicBezTo>
                    <a:pt x="154" y="29"/>
                    <a:pt x="145" y="22"/>
                    <a:pt x="134" y="16"/>
                  </a:cubicBezTo>
                  <a:cubicBezTo>
                    <a:pt x="123" y="10"/>
                    <a:pt x="110" y="6"/>
                    <a:pt x="96" y="5"/>
                  </a:cubicBezTo>
                  <a:cubicBezTo>
                    <a:pt x="81" y="3"/>
                    <a:pt x="68" y="6"/>
                    <a:pt x="56" y="10"/>
                  </a:cubicBezTo>
                  <a:cubicBezTo>
                    <a:pt x="44" y="14"/>
                    <a:pt x="34" y="18"/>
                    <a:pt x="26" y="23"/>
                  </a:cubicBezTo>
                  <a:cubicBezTo>
                    <a:pt x="9" y="31"/>
                    <a:pt x="1" y="40"/>
                    <a:pt x="0" y="40"/>
                  </a:cubicBezTo>
                  <a:cubicBezTo>
                    <a:pt x="0" y="39"/>
                    <a:pt x="8" y="30"/>
                    <a:pt x="25" y="21"/>
                  </a:cubicBezTo>
                  <a:cubicBezTo>
                    <a:pt x="33" y="16"/>
                    <a:pt x="43" y="11"/>
                    <a:pt x="55" y="7"/>
                  </a:cubicBezTo>
                  <a:cubicBezTo>
                    <a:pt x="67" y="3"/>
                    <a:pt x="81" y="0"/>
                    <a:pt x="96" y="2"/>
                  </a:cubicBezTo>
                  <a:cubicBezTo>
                    <a:pt x="111" y="3"/>
                    <a:pt x="124" y="8"/>
                    <a:pt x="135" y="14"/>
                  </a:cubicBezTo>
                  <a:cubicBezTo>
                    <a:pt x="146" y="20"/>
                    <a:pt x="155" y="27"/>
                    <a:pt x="162" y="34"/>
                  </a:cubicBezTo>
                  <a:cubicBezTo>
                    <a:pt x="175" y="49"/>
                    <a:pt x="178" y="60"/>
                    <a:pt x="178" y="60"/>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3"/>
            <p:cNvSpPr/>
            <p:nvPr/>
          </p:nvSpPr>
          <p:spPr bwMode="auto">
            <a:xfrm>
              <a:off x="2563" y="245"/>
              <a:ext cx="47" cy="13"/>
            </a:xfrm>
            <a:custGeom>
              <a:avLst/>
              <a:gdLst>
                <a:gd name="T0" fmla="*/ 68 w 68"/>
                <a:gd name="T1" fmla="*/ 0 h 19"/>
                <a:gd name="T2" fmla="*/ 34 w 68"/>
                <a:gd name="T3" fmla="*/ 7 h 19"/>
                <a:gd name="T4" fmla="*/ 0 w 68"/>
                <a:gd name="T5" fmla="*/ 19 h 19"/>
                <a:gd name="T6" fmla="*/ 33 w 68"/>
                <a:gd name="T7" fmla="*/ 6 h 19"/>
                <a:gd name="T8" fmla="*/ 68 w 68"/>
                <a:gd name="T9" fmla="*/ 0 h 19"/>
              </a:gdLst>
              <a:ahLst/>
              <a:cxnLst>
                <a:cxn ang="0">
                  <a:pos x="T0" y="T1"/>
                </a:cxn>
                <a:cxn ang="0">
                  <a:pos x="T2" y="T3"/>
                </a:cxn>
                <a:cxn ang="0">
                  <a:pos x="T4" y="T5"/>
                </a:cxn>
                <a:cxn ang="0">
                  <a:pos x="T6" y="T7"/>
                </a:cxn>
                <a:cxn ang="0">
                  <a:pos x="T8" y="T9"/>
                </a:cxn>
              </a:cxnLst>
              <a:rect l="0" t="0" r="r" b="b"/>
              <a:pathLst>
                <a:path w="68" h="19">
                  <a:moveTo>
                    <a:pt x="68" y="0"/>
                  </a:moveTo>
                  <a:cubicBezTo>
                    <a:pt x="68" y="1"/>
                    <a:pt x="53" y="3"/>
                    <a:pt x="34" y="7"/>
                  </a:cubicBezTo>
                  <a:cubicBezTo>
                    <a:pt x="14" y="12"/>
                    <a:pt x="0" y="19"/>
                    <a:pt x="0" y="19"/>
                  </a:cubicBezTo>
                  <a:cubicBezTo>
                    <a:pt x="0" y="18"/>
                    <a:pt x="14" y="10"/>
                    <a:pt x="33" y="6"/>
                  </a:cubicBezTo>
                  <a:cubicBezTo>
                    <a:pt x="52" y="1"/>
                    <a:pt x="68" y="0"/>
                    <a:pt x="68" y="0"/>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4"/>
            <p:cNvSpPr/>
            <p:nvPr/>
          </p:nvSpPr>
          <p:spPr bwMode="auto">
            <a:xfrm>
              <a:off x="2588" y="269"/>
              <a:ext cx="44" cy="13"/>
            </a:xfrm>
            <a:custGeom>
              <a:avLst/>
              <a:gdLst>
                <a:gd name="T0" fmla="*/ 64 w 64"/>
                <a:gd name="T1" fmla="*/ 1 h 18"/>
                <a:gd name="T2" fmla="*/ 31 w 64"/>
                <a:gd name="T3" fmla="*/ 6 h 18"/>
                <a:gd name="T4" fmla="*/ 9 w 64"/>
                <a:gd name="T5" fmla="*/ 13 h 18"/>
                <a:gd name="T6" fmla="*/ 0 w 64"/>
                <a:gd name="T7" fmla="*/ 18 h 18"/>
                <a:gd name="T8" fmla="*/ 8 w 64"/>
                <a:gd name="T9" fmla="*/ 12 h 18"/>
                <a:gd name="T10" fmla="*/ 31 w 64"/>
                <a:gd name="T11" fmla="*/ 5 h 18"/>
                <a:gd name="T12" fmla="*/ 64 w 64"/>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64" h="18">
                  <a:moveTo>
                    <a:pt x="64" y="1"/>
                  </a:moveTo>
                  <a:cubicBezTo>
                    <a:pt x="64" y="1"/>
                    <a:pt x="49" y="3"/>
                    <a:pt x="31" y="6"/>
                  </a:cubicBezTo>
                  <a:cubicBezTo>
                    <a:pt x="22" y="8"/>
                    <a:pt x="14" y="10"/>
                    <a:pt x="9" y="13"/>
                  </a:cubicBezTo>
                  <a:cubicBezTo>
                    <a:pt x="3" y="15"/>
                    <a:pt x="0" y="18"/>
                    <a:pt x="0" y="18"/>
                  </a:cubicBezTo>
                  <a:cubicBezTo>
                    <a:pt x="0" y="17"/>
                    <a:pt x="3" y="14"/>
                    <a:pt x="8" y="12"/>
                  </a:cubicBezTo>
                  <a:cubicBezTo>
                    <a:pt x="14" y="9"/>
                    <a:pt x="22" y="7"/>
                    <a:pt x="31" y="5"/>
                  </a:cubicBezTo>
                  <a:cubicBezTo>
                    <a:pt x="49" y="1"/>
                    <a:pt x="64" y="0"/>
                    <a:pt x="64" y="1"/>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15"/>
            <p:cNvSpPr/>
            <p:nvPr/>
          </p:nvSpPr>
          <p:spPr bwMode="auto">
            <a:xfrm>
              <a:off x="2528" y="237"/>
              <a:ext cx="43" cy="21"/>
            </a:xfrm>
            <a:custGeom>
              <a:avLst/>
              <a:gdLst>
                <a:gd name="T0" fmla="*/ 62 w 62"/>
                <a:gd name="T1" fmla="*/ 0 h 31"/>
                <a:gd name="T2" fmla="*/ 52 w 62"/>
                <a:gd name="T3" fmla="*/ 2 h 31"/>
                <a:gd name="T4" fmla="*/ 28 w 62"/>
                <a:gd name="T5" fmla="*/ 9 h 31"/>
                <a:gd name="T6" fmla="*/ 8 w 62"/>
                <a:gd name="T7" fmla="*/ 24 h 31"/>
                <a:gd name="T8" fmla="*/ 0 w 62"/>
                <a:gd name="T9" fmla="*/ 31 h 31"/>
                <a:gd name="T10" fmla="*/ 7 w 62"/>
                <a:gd name="T11" fmla="*/ 23 h 31"/>
                <a:gd name="T12" fmla="*/ 27 w 62"/>
                <a:gd name="T13" fmla="*/ 7 h 31"/>
                <a:gd name="T14" fmla="*/ 52 w 62"/>
                <a:gd name="T15" fmla="*/ 0 h 31"/>
                <a:gd name="T16" fmla="*/ 62 w 6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1">
                  <a:moveTo>
                    <a:pt x="62" y="0"/>
                  </a:moveTo>
                  <a:cubicBezTo>
                    <a:pt x="62" y="0"/>
                    <a:pt x="59" y="1"/>
                    <a:pt x="52" y="2"/>
                  </a:cubicBezTo>
                  <a:cubicBezTo>
                    <a:pt x="46" y="3"/>
                    <a:pt x="37" y="5"/>
                    <a:pt x="28" y="9"/>
                  </a:cubicBezTo>
                  <a:cubicBezTo>
                    <a:pt x="20" y="14"/>
                    <a:pt x="13" y="20"/>
                    <a:pt x="8" y="24"/>
                  </a:cubicBezTo>
                  <a:cubicBezTo>
                    <a:pt x="3" y="28"/>
                    <a:pt x="0" y="31"/>
                    <a:pt x="0" y="31"/>
                  </a:cubicBezTo>
                  <a:cubicBezTo>
                    <a:pt x="0" y="30"/>
                    <a:pt x="2" y="27"/>
                    <a:pt x="7" y="23"/>
                  </a:cubicBezTo>
                  <a:cubicBezTo>
                    <a:pt x="12" y="18"/>
                    <a:pt x="18" y="12"/>
                    <a:pt x="27" y="7"/>
                  </a:cubicBezTo>
                  <a:cubicBezTo>
                    <a:pt x="36" y="3"/>
                    <a:pt x="45" y="1"/>
                    <a:pt x="52" y="0"/>
                  </a:cubicBezTo>
                  <a:cubicBezTo>
                    <a:pt x="58" y="0"/>
                    <a:pt x="62" y="0"/>
                    <a:pt x="62" y="0"/>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8" name="Freeform 16"/>
            <p:cNvSpPr/>
            <p:nvPr/>
          </p:nvSpPr>
          <p:spPr bwMode="auto">
            <a:xfrm>
              <a:off x="2464" y="597"/>
              <a:ext cx="7" cy="17"/>
            </a:xfrm>
            <a:custGeom>
              <a:avLst/>
              <a:gdLst>
                <a:gd name="T0" fmla="*/ 10 w 11"/>
                <a:gd name="T1" fmla="*/ 0 h 25"/>
                <a:gd name="T2" fmla="*/ 6 w 11"/>
                <a:gd name="T3" fmla="*/ 13 h 25"/>
                <a:gd name="T4" fmla="*/ 1 w 11"/>
                <a:gd name="T5" fmla="*/ 25 h 25"/>
                <a:gd name="T6" fmla="*/ 3 w 11"/>
                <a:gd name="T7" fmla="*/ 12 h 25"/>
                <a:gd name="T8" fmla="*/ 10 w 11"/>
                <a:gd name="T9" fmla="*/ 0 h 25"/>
              </a:gdLst>
              <a:ahLst/>
              <a:cxnLst>
                <a:cxn ang="0">
                  <a:pos x="T0" y="T1"/>
                </a:cxn>
                <a:cxn ang="0">
                  <a:pos x="T2" y="T3"/>
                </a:cxn>
                <a:cxn ang="0">
                  <a:pos x="T4" y="T5"/>
                </a:cxn>
                <a:cxn ang="0">
                  <a:pos x="T6" y="T7"/>
                </a:cxn>
                <a:cxn ang="0">
                  <a:pos x="T8" y="T9"/>
                </a:cxn>
              </a:cxnLst>
              <a:rect l="0" t="0" r="r" b="b"/>
              <a:pathLst>
                <a:path w="11" h="25">
                  <a:moveTo>
                    <a:pt x="10" y="0"/>
                  </a:moveTo>
                  <a:cubicBezTo>
                    <a:pt x="11" y="1"/>
                    <a:pt x="8" y="6"/>
                    <a:pt x="6" y="13"/>
                  </a:cubicBezTo>
                  <a:cubicBezTo>
                    <a:pt x="3" y="19"/>
                    <a:pt x="1" y="25"/>
                    <a:pt x="1" y="25"/>
                  </a:cubicBezTo>
                  <a:cubicBezTo>
                    <a:pt x="0" y="25"/>
                    <a:pt x="0" y="19"/>
                    <a:pt x="3" y="12"/>
                  </a:cubicBezTo>
                  <a:cubicBezTo>
                    <a:pt x="6" y="4"/>
                    <a:pt x="10" y="0"/>
                    <a:pt x="10" y="0"/>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Freeform 17"/>
            <p:cNvSpPr/>
            <p:nvPr/>
          </p:nvSpPr>
          <p:spPr bwMode="auto">
            <a:xfrm>
              <a:off x="2637" y="894"/>
              <a:ext cx="189" cy="193"/>
            </a:xfrm>
            <a:custGeom>
              <a:avLst/>
              <a:gdLst>
                <a:gd name="T0" fmla="*/ 0 w 273"/>
                <a:gd name="T1" fmla="*/ 0 h 281"/>
                <a:gd name="T2" fmla="*/ 250 w 273"/>
                <a:gd name="T3" fmla="*/ 281 h 281"/>
                <a:gd name="T4" fmla="*/ 213 w 273"/>
                <a:gd name="T5" fmla="*/ 174 h 281"/>
                <a:gd name="T6" fmla="*/ 0 w 273"/>
                <a:gd name="T7" fmla="*/ 0 h 281"/>
              </a:gdLst>
              <a:ahLst/>
              <a:cxnLst>
                <a:cxn ang="0">
                  <a:pos x="T0" y="T1"/>
                </a:cxn>
                <a:cxn ang="0">
                  <a:pos x="T2" y="T3"/>
                </a:cxn>
                <a:cxn ang="0">
                  <a:pos x="T4" y="T5"/>
                </a:cxn>
                <a:cxn ang="0">
                  <a:pos x="T6" y="T7"/>
                </a:cxn>
              </a:cxnLst>
              <a:rect l="0" t="0" r="r" b="b"/>
              <a:pathLst>
                <a:path w="273" h="281">
                  <a:moveTo>
                    <a:pt x="0" y="0"/>
                  </a:moveTo>
                  <a:cubicBezTo>
                    <a:pt x="49" y="48"/>
                    <a:pt x="229" y="265"/>
                    <a:pt x="250" y="281"/>
                  </a:cubicBezTo>
                  <a:cubicBezTo>
                    <a:pt x="273" y="265"/>
                    <a:pt x="228" y="189"/>
                    <a:pt x="213" y="174"/>
                  </a:cubicBezTo>
                  <a:cubicBezTo>
                    <a:pt x="116" y="78"/>
                    <a:pt x="0" y="0"/>
                    <a:pt x="0" y="0"/>
                  </a:cubicBezTo>
                  <a:close/>
                </a:path>
              </a:pathLst>
            </a:custGeom>
            <a:solidFill>
              <a:srgbClr val="F5BFA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0" name="Freeform 18"/>
            <p:cNvSpPr/>
            <p:nvPr/>
          </p:nvSpPr>
          <p:spPr bwMode="auto">
            <a:xfrm>
              <a:off x="2637" y="894"/>
              <a:ext cx="189" cy="193"/>
            </a:xfrm>
            <a:custGeom>
              <a:avLst/>
              <a:gdLst>
                <a:gd name="T0" fmla="*/ 0 w 273"/>
                <a:gd name="T1" fmla="*/ 0 h 281"/>
                <a:gd name="T2" fmla="*/ 250 w 273"/>
                <a:gd name="T3" fmla="*/ 281 h 281"/>
                <a:gd name="T4" fmla="*/ 213 w 273"/>
                <a:gd name="T5" fmla="*/ 174 h 281"/>
                <a:gd name="T6" fmla="*/ 0 w 273"/>
                <a:gd name="T7" fmla="*/ 0 h 281"/>
              </a:gdLst>
              <a:ahLst/>
              <a:cxnLst>
                <a:cxn ang="0">
                  <a:pos x="T0" y="T1"/>
                </a:cxn>
                <a:cxn ang="0">
                  <a:pos x="T2" y="T3"/>
                </a:cxn>
                <a:cxn ang="0">
                  <a:pos x="T4" y="T5"/>
                </a:cxn>
                <a:cxn ang="0">
                  <a:pos x="T6" y="T7"/>
                </a:cxn>
              </a:cxnLst>
              <a:rect l="0" t="0" r="r" b="b"/>
              <a:pathLst>
                <a:path w="273" h="281">
                  <a:moveTo>
                    <a:pt x="0" y="0"/>
                  </a:moveTo>
                  <a:cubicBezTo>
                    <a:pt x="49" y="48"/>
                    <a:pt x="221" y="188"/>
                    <a:pt x="250" y="281"/>
                  </a:cubicBezTo>
                  <a:cubicBezTo>
                    <a:pt x="273" y="265"/>
                    <a:pt x="228" y="189"/>
                    <a:pt x="213" y="174"/>
                  </a:cubicBezTo>
                  <a:cubicBezTo>
                    <a:pt x="116" y="78"/>
                    <a:pt x="0" y="0"/>
                    <a:pt x="0" y="0"/>
                  </a:cubicBezTo>
                  <a:close/>
                </a:path>
              </a:pathLst>
            </a:custGeom>
            <a:solidFill>
              <a:srgbClr val="F5BC9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19"/>
            <p:cNvSpPr/>
            <p:nvPr/>
          </p:nvSpPr>
          <p:spPr bwMode="auto">
            <a:xfrm>
              <a:off x="2712" y="383"/>
              <a:ext cx="827" cy="1206"/>
            </a:xfrm>
            <a:custGeom>
              <a:avLst/>
              <a:gdLst>
                <a:gd name="T0" fmla="*/ 760 w 1200"/>
                <a:gd name="T1" fmla="*/ 376 h 1751"/>
                <a:gd name="T2" fmla="*/ 653 w 1200"/>
                <a:gd name="T3" fmla="*/ 138 h 1751"/>
                <a:gd name="T4" fmla="*/ 535 w 1200"/>
                <a:gd name="T5" fmla="*/ 128 h 1751"/>
                <a:gd name="T6" fmla="*/ 424 w 1200"/>
                <a:gd name="T7" fmla="*/ 69 h 1751"/>
                <a:gd name="T8" fmla="*/ 332 w 1200"/>
                <a:gd name="T9" fmla="*/ 88 h 1751"/>
                <a:gd name="T10" fmla="*/ 197 w 1200"/>
                <a:gd name="T11" fmla="*/ 20 h 1751"/>
                <a:gd name="T12" fmla="*/ 86 w 1200"/>
                <a:gd name="T13" fmla="*/ 70 h 1751"/>
                <a:gd name="T14" fmla="*/ 0 w 1200"/>
                <a:gd name="T15" fmla="*/ 0 h 1751"/>
                <a:gd name="T16" fmla="*/ 2 w 1200"/>
                <a:gd name="T17" fmla="*/ 4 h 1751"/>
                <a:gd name="T18" fmla="*/ 61 w 1200"/>
                <a:gd name="T19" fmla="*/ 84 h 1751"/>
                <a:gd name="T20" fmla="*/ 159 w 1200"/>
                <a:gd name="T21" fmla="*/ 50 h 1751"/>
                <a:gd name="T22" fmla="*/ 251 w 1200"/>
                <a:gd name="T23" fmla="*/ 56 h 1751"/>
                <a:gd name="T24" fmla="*/ 353 w 1200"/>
                <a:gd name="T25" fmla="*/ 142 h 1751"/>
                <a:gd name="T26" fmla="*/ 481 w 1200"/>
                <a:gd name="T27" fmla="*/ 113 h 1751"/>
                <a:gd name="T28" fmla="*/ 543 w 1200"/>
                <a:gd name="T29" fmla="*/ 164 h 1751"/>
                <a:gd name="T30" fmla="*/ 596 w 1200"/>
                <a:gd name="T31" fmla="*/ 142 h 1751"/>
                <a:gd name="T32" fmla="*/ 728 w 1200"/>
                <a:gd name="T33" fmla="*/ 269 h 1751"/>
                <a:gd name="T34" fmla="*/ 747 w 1200"/>
                <a:gd name="T35" fmla="*/ 413 h 1751"/>
                <a:gd name="T36" fmla="*/ 773 w 1200"/>
                <a:gd name="T37" fmla="*/ 684 h 1751"/>
                <a:gd name="T38" fmla="*/ 746 w 1200"/>
                <a:gd name="T39" fmla="*/ 846 h 1751"/>
                <a:gd name="T40" fmla="*/ 785 w 1200"/>
                <a:gd name="T41" fmla="*/ 921 h 1751"/>
                <a:gd name="T42" fmla="*/ 830 w 1200"/>
                <a:gd name="T43" fmla="*/ 1089 h 1751"/>
                <a:gd name="T44" fmla="*/ 856 w 1200"/>
                <a:gd name="T45" fmla="*/ 1174 h 1751"/>
                <a:gd name="T46" fmla="*/ 894 w 1200"/>
                <a:gd name="T47" fmla="*/ 1262 h 1751"/>
                <a:gd name="T48" fmla="*/ 954 w 1200"/>
                <a:gd name="T49" fmla="*/ 1351 h 1751"/>
                <a:gd name="T50" fmla="*/ 951 w 1200"/>
                <a:gd name="T51" fmla="*/ 1403 h 1751"/>
                <a:gd name="T52" fmla="*/ 1019 w 1200"/>
                <a:gd name="T53" fmla="*/ 1503 h 1751"/>
                <a:gd name="T54" fmla="*/ 1025 w 1200"/>
                <a:gd name="T55" fmla="*/ 1554 h 1751"/>
                <a:gd name="T56" fmla="*/ 1070 w 1200"/>
                <a:gd name="T57" fmla="*/ 1608 h 1751"/>
                <a:gd name="T58" fmla="*/ 1141 w 1200"/>
                <a:gd name="T59" fmla="*/ 1697 h 1751"/>
                <a:gd name="T60" fmla="*/ 1165 w 1200"/>
                <a:gd name="T61" fmla="*/ 1751 h 1751"/>
                <a:gd name="T62" fmla="*/ 1200 w 1200"/>
                <a:gd name="T63" fmla="*/ 1715 h 1751"/>
                <a:gd name="T64" fmla="*/ 1074 w 1200"/>
                <a:gd name="T65" fmla="*/ 1501 h 1751"/>
                <a:gd name="T66" fmla="*/ 819 w 1200"/>
                <a:gd name="T67" fmla="*/ 963 h 1751"/>
                <a:gd name="T68" fmla="*/ 775 w 1200"/>
                <a:gd name="T69" fmla="*/ 738 h 1751"/>
                <a:gd name="T70" fmla="*/ 760 w 1200"/>
                <a:gd name="T71" fmla="*/ 376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0" h="1751">
                  <a:moveTo>
                    <a:pt x="760" y="376"/>
                  </a:moveTo>
                  <a:cubicBezTo>
                    <a:pt x="762" y="277"/>
                    <a:pt x="725" y="182"/>
                    <a:pt x="653" y="138"/>
                  </a:cubicBezTo>
                  <a:cubicBezTo>
                    <a:pt x="581" y="94"/>
                    <a:pt x="572" y="143"/>
                    <a:pt x="535" y="128"/>
                  </a:cubicBezTo>
                  <a:cubicBezTo>
                    <a:pt x="480" y="105"/>
                    <a:pt x="472" y="79"/>
                    <a:pt x="424" y="69"/>
                  </a:cubicBezTo>
                  <a:cubicBezTo>
                    <a:pt x="375" y="59"/>
                    <a:pt x="384" y="100"/>
                    <a:pt x="332" y="88"/>
                  </a:cubicBezTo>
                  <a:cubicBezTo>
                    <a:pt x="280" y="76"/>
                    <a:pt x="279" y="22"/>
                    <a:pt x="197" y="20"/>
                  </a:cubicBezTo>
                  <a:cubicBezTo>
                    <a:pt x="163" y="19"/>
                    <a:pt x="136" y="84"/>
                    <a:pt x="86" y="70"/>
                  </a:cubicBezTo>
                  <a:cubicBezTo>
                    <a:pt x="55" y="61"/>
                    <a:pt x="24" y="33"/>
                    <a:pt x="0" y="0"/>
                  </a:cubicBezTo>
                  <a:cubicBezTo>
                    <a:pt x="0" y="1"/>
                    <a:pt x="1" y="3"/>
                    <a:pt x="2" y="4"/>
                  </a:cubicBezTo>
                  <a:cubicBezTo>
                    <a:pt x="15" y="32"/>
                    <a:pt x="28" y="76"/>
                    <a:pt x="61" y="84"/>
                  </a:cubicBezTo>
                  <a:cubicBezTo>
                    <a:pt x="93" y="92"/>
                    <a:pt x="132" y="64"/>
                    <a:pt x="159" y="50"/>
                  </a:cubicBezTo>
                  <a:cubicBezTo>
                    <a:pt x="199" y="31"/>
                    <a:pt x="215" y="35"/>
                    <a:pt x="251" y="56"/>
                  </a:cubicBezTo>
                  <a:cubicBezTo>
                    <a:pt x="288" y="76"/>
                    <a:pt x="325" y="103"/>
                    <a:pt x="353" y="142"/>
                  </a:cubicBezTo>
                  <a:cubicBezTo>
                    <a:pt x="386" y="81"/>
                    <a:pt x="433" y="65"/>
                    <a:pt x="481" y="113"/>
                  </a:cubicBezTo>
                  <a:cubicBezTo>
                    <a:pt x="495" y="128"/>
                    <a:pt x="520" y="160"/>
                    <a:pt x="543" y="164"/>
                  </a:cubicBezTo>
                  <a:cubicBezTo>
                    <a:pt x="565" y="168"/>
                    <a:pt x="576" y="146"/>
                    <a:pt x="596" y="142"/>
                  </a:cubicBezTo>
                  <a:cubicBezTo>
                    <a:pt x="649" y="129"/>
                    <a:pt x="706" y="230"/>
                    <a:pt x="728" y="269"/>
                  </a:cubicBezTo>
                  <a:cubicBezTo>
                    <a:pt x="755" y="318"/>
                    <a:pt x="747" y="360"/>
                    <a:pt x="747" y="413"/>
                  </a:cubicBezTo>
                  <a:cubicBezTo>
                    <a:pt x="745" y="527"/>
                    <a:pt x="777" y="537"/>
                    <a:pt x="773" y="684"/>
                  </a:cubicBezTo>
                  <a:cubicBezTo>
                    <a:pt x="772" y="712"/>
                    <a:pt x="745" y="817"/>
                    <a:pt x="746" y="846"/>
                  </a:cubicBezTo>
                  <a:cubicBezTo>
                    <a:pt x="747" y="877"/>
                    <a:pt x="776" y="892"/>
                    <a:pt x="785" y="921"/>
                  </a:cubicBezTo>
                  <a:cubicBezTo>
                    <a:pt x="803" y="977"/>
                    <a:pt x="815" y="1032"/>
                    <a:pt x="830" y="1089"/>
                  </a:cubicBezTo>
                  <a:cubicBezTo>
                    <a:pt x="838" y="1118"/>
                    <a:pt x="843" y="1146"/>
                    <a:pt x="856" y="1174"/>
                  </a:cubicBezTo>
                  <a:cubicBezTo>
                    <a:pt x="871" y="1203"/>
                    <a:pt x="883" y="1231"/>
                    <a:pt x="894" y="1262"/>
                  </a:cubicBezTo>
                  <a:cubicBezTo>
                    <a:pt x="906" y="1299"/>
                    <a:pt x="929" y="1323"/>
                    <a:pt x="954" y="1351"/>
                  </a:cubicBezTo>
                  <a:cubicBezTo>
                    <a:pt x="971" y="1372"/>
                    <a:pt x="988" y="1396"/>
                    <a:pt x="951" y="1403"/>
                  </a:cubicBezTo>
                  <a:cubicBezTo>
                    <a:pt x="955" y="1455"/>
                    <a:pt x="995" y="1463"/>
                    <a:pt x="1019" y="1503"/>
                  </a:cubicBezTo>
                  <a:cubicBezTo>
                    <a:pt x="1029" y="1520"/>
                    <a:pt x="1018" y="1537"/>
                    <a:pt x="1025" y="1554"/>
                  </a:cubicBezTo>
                  <a:cubicBezTo>
                    <a:pt x="1034" y="1575"/>
                    <a:pt x="1053" y="1592"/>
                    <a:pt x="1070" y="1608"/>
                  </a:cubicBezTo>
                  <a:cubicBezTo>
                    <a:pt x="1094" y="1631"/>
                    <a:pt x="1130" y="1665"/>
                    <a:pt x="1141" y="1697"/>
                  </a:cubicBezTo>
                  <a:cubicBezTo>
                    <a:pt x="1149" y="1719"/>
                    <a:pt x="1152" y="1733"/>
                    <a:pt x="1165" y="1751"/>
                  </a:cubicBezTo>
                  <a:cubicBezTo>
                    <a:pt x="1182" y="1734"/>
                    <a:pt x="1194" y="1721"/>
                    <a:pt x="1200" y="1715"/>
                  </a:cubicBezTo>
                  <a:cubicBezTo>
                    <a:pt x="1157" y="1639"/>
                    <a:pt x="1123" y="1577"/>
                    <a:pt x="1074" y="1501"/>
                  </a:cubicBezTo>
                  <a:cubicBezTo>
                    <a:pt x="1024" y="1425"/>
                    <a:pt x="860" y="1127"/>
                    <a:pt x="819" y="963"/>
                  </a:cubicBezTo>
                  <a:cubicBezTo>
                    <a:pt x="793" y="862"/>
                    <a:pt x="752" y="811"/>
                    <a:pt x="775" y="738"/>
                  </a:cubicBezTo>
                  <a:cubicBezTo>
                    <a:pt x="816" y="611"/>
                    <a:pt x="757" y="475"/>
                    <a:pt x="760" y="376"/>
                  </a:cubicBezTo>
                  <a:close/>
                </a:path>
              </a:pathLst>
            </a:custGeom>
            <a:solidFill>
              <a:srgbClr val="F0B89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2" name="Freeform 20"/>
            <p:cNvSpPr/>
            <p:nvPr/>
          </p:nvSpPr>
          <p:spPr bwMode="auto">
            <a:xfrm>
              <a:off x="3230" y="860"/>
              <a:ext cx="309" cy="718"/>
            </a:xfrm>
            <a:custGeom>
              <a:avLst/>
              <a:gdLst>
                <a:gd name="T0" fmla="*/ 31 w 448"/>
                <a:gd name="T1" fmla="*/ 9 h 1042"/>
                <a:gd name="T2" fmla="*/ 7 w 448"/>
                <a:gd name="T3" fmla="*/ 84 h 1042"/>
                <a:gd name="T4" fmla="*/ 60 w 448"/>
                <a:gd name="T5" fmla="*/ 257 h 1042"/>
                <a:gd name="T6" fmla="*/ 78 w 448"/>
                <a:gd name="T7" fmla="*/ 326 h 1042"/>
                <a:gd name="T8" fmla="*/ 109 w 448"/>
                <a:gd name="T9" fmla="*/ 424 h 1042"/>
                <a:gd name="T10" fmla="*/ 203 w 448"/>
                <a:gd name="T11" fmla="*/ 611 h 1042"/>
                <a:gd name="T12" fmla="*/ 315 w 448"/>
                <a:gd name="T13" fmla="*/ 810 h 1042"/>
                <a:gd name="T14" fmla="*/ 354 w 448"/>
                <a:gd name="T15" fmla="*/ 896 h 1042"/>
                <a:gd name="T16" fmla="*/ 387 w 448"/>
                <a:gd name="T17" fmla="*/ 982 h 1042"/>
                <a:gd name="T18" fmla="*/ 428 w 448"/>
                <a:gd name="T19" fmla="*/ 1042 h 1042"/>
                <a:gd name="T20" fmla="*/ 448 w 448"/>
                <a:gd name="T21" fmla="*/ 1022 h 1042"/>
                <a:gd name="T22" fmla="*/ 322 w 448"/>
                <a:gd name="T23" fmla="*/ 808 h 1042"/>
                <a:gd name="T24" fmla="*/ 67 w 448"/>
                <a:gd name="T25" fmla="*/ 270 h 1042"/>
                <a:gd name="T26" fmla="*/ 23 w 448"/>
                <a:gd name="T27" fmla="*/ 45 h 1042"/>
                <a:gd name="T28" fmla="*/ 34 w 448"/>
                <a:gd name="T29" fmla="*/ 0 h 1042"/>
                <a:gd name="T30" fmla="*/ 31 w 448"/>
                <a:gd name="T31" fmla="*/ 9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1042">
                  <a:moveTo>
                    <a:pt x="31" y="9"/>
                  </a:moveTo>
                  <a:cubicBezTo>
                    <a:pt x="23" y="34"/>
                    <a:pt x="11" y="58"/>
                    <a:pt x="7" y="84"/>
                  </a:cubicBezTo>
                  <a:cubicBezTo>
                    <a:pt x="0" y="148"/>
                    <a:pt x="38" y="200"/>
                    <a:pt x="60" y="257"/>
                  </a:cubicBezTo>
                  <a:cubicBezTo>
                    <a:pt x="69" y="279"/>
                    <a:pt x="73" y="303"/>
                    <a:pt x="78" y="326"/>
                  </a:cubicBezTo>
                  <a:cubicBezTo>
                    <a:pt x="85" y="360"/>
                    <a:pt x="95" y="392"/>
                    <a:pt x="109" y="424"/>
                  </a:cubicBezTo>
                  <a:cubicBezTo>
                    <a:pt x="137" y="487"/>
                    <a:pt x="175" y="546"/>
                    <a:pt x="203" y="611"/>
                  </a:cubicBezTo>
                  <a:cubicBezTo>
                    <a:pt x="233" y="682"/>
                    <a:pt x="275" y="744"/>
                    <a:pt x="315" y="810"/>
                  </a:cubicBezTo>
                  <a:cubicBezTo>
                    <a:pt x="331" y="837"/>
                    <a:pt x="345" y="865"/>
                    <a:pt x="354" y="896"/>
                  </a:cubicBezTo>
                  <a:cubicBezTo>
                    <a:pt x="362" y="926"/>
                    <a:pt x="371" y="955"/>
                    <a:pt x="387" y="982"/>
                  </a:cubicBezTo>
                  <a:cubicBezTo>
                    <a:pt x="398" y="1003"/>
                    <a:pt x="412" y="1024"/>
                    <a:pt x="428" y="1042"/>
                  </a:cubicBezTo>
                  <a:cubicBezTo>
                    <a:pt x="437" y="1033"/>
                    <a:pt x="444" y="1026"/>
                    <a:pt x="448" y="1022"/>
                  </a:cubicBezTo>
                  <a:cubicBezTo>
                    <a:pt x="405" y="946"/>
                    <a:pt x="371" y="884"/>
                    <a:pt x="322" y="808"/>
                  </a:cubicBezTo>
                  <a:cubicBezTo>
                    <a:pt x="272" y="732"/>
                    <a:pt x="108" y="434"/>
                    <a:pt x="67" y="270"/>
                  </a:cubicBezTo>
                  <a:cubicBezTo>
                    <a:pt x="41" y="169"/>
                    <a:pt x="0" y="118"/>
                    <a:pt x="23" y="45"/>
                  </a:cubicBezTo>
                  <a:cubicBezTo>
                    <a:pt x="28" y="30"/>
                    <a:pt x="31" y="15"/>
                    <a:pt x="34" y="0"/>
                  </a:cubicBezTo>
                  <a:cubicBezTo>
                    <a:pt x="33" y="3"/>
                    <a:pt x="32" y="6"/>
                    <a:pt x="31" y="9"/>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3" name="Freeform 21"/>
            <p:cNvSpPr/>
            <p:nvPr/>
          </p:nvSpPr>
          <p:spPr bwMode="auto">
            <a:xfrm>
              <a:off x="2656" y="554"/>
              <a:ext cx="132" cy="213"/>
            </a:xfrm>
            <a:custGeom>
              <a:avLst/>
              <a:gdLst>
                <a:gd name="T0" fmla="*/ 65 w 191"/>
                <a:gd name="T1" fmla="*/ 105 h 310"/>
                <a:gd name="T2" fmla="*/ 27 w 191"/>
                <a:gd name="T3" fmla="*/ 17 h 310"/>
                <a:gd name="T4" fmla="*/ 105 w 191"/>
                <a:gd name="T5" fmla="*/ 59 h 310"/>
                <a:gd name="T6" fmla="*/ 180 w 191"/>
                <a:gd name="T7" fmla="*/ 227 h 310"/>
                <a:gd name="T8" fmla="*/ 191 w 191"/>
                <a:gd name="T9" fmla="*/ 268 h 310"/>
                <a:gd name="T10" fmla="*/ 155 w 191"/>
                <a:gd name="T11" fmla="*/ 241 h 310"/>
                <a:gd name="T12" fmla="*/ 65 w 191"/>
                <a:gd name="T13" fmla="*/ 105 h 310"/>
              </a:gdLst>
              <a:ahLst/>
              <a:cxnLst>
                <a:cxn ang="0">
                  <a:pos x="T0" y="T1"/>
                </a:cxn>
                <a:cxn ang="0">
                  <a:pos x="T2" y="T3"/>
                </a:cxn>
                <a:cxn ang="0">
                  <a:pos x="T4" y="T5"/>
                </a:cxn>
                <a:cxn ang="0">
                  <a:pos x="T6" y="T7"/>
                </a:cxn>
                <a:cxn ang="0">
                  <a:pos x="T8" y="T9"/>
                </a:cxn>
                <a:cxn ang="0">
                  <a:pos x="T10" y="T11"/>
                </a:cxn>
                <a:cxn ang="0">
                  <a:pos x="T12" y="T13"/>
                </a:cxn>
              </a:cxnLst>
              <a:rect l="0" t="0" r="r" b="b"/>
              <a:pathLst>
                <a:path w="191" h="310">
                  <a:moveTo>
                    <a:pt x="65" y="105"/>
                  </a:moveTo>
                  <a:cubicBezTo>
                    <a:pt x="52" y="89"/>
                    <a:pt x="0" y="40"/>
                    <a:pt x="27" y="17"/>
                  </a:cubicBezTo>
                  <a:cubicBezTo>
                    <a:pt x="48" y="0"/>
                    <a:pt x="91" y="45"/>
                    <a:pt x="105" y="59"/>
                  </a:cubicBezTo>
                  <a:cubicBezTo>
                    <a:pt x="128" y="81"/>
                    <a:pt x="178" y="209"/>
                    <a:pt x="180" y="227"/>
                  </a:cubicBezTo>
                  <a:cubicBezTo>
                    <a:pt x="182" y="240"/>
                    <a:pt x="191" y="255"/>
                    <a:pt x="191" y="268"/>
                  </a:cubicBezTo>
                  <a:cubicBezTo>
                    <a:pt x="189" y="310"/>
                    <a:pt x="184" y="295"/>
                    <a:pt x="155" y="241"/>
                  </a:cubicBezTo>
                  <a:cubicBezTo>
                    <a:pt x="145" y="222"/>
                    <a:pt x="86" y="129"/>
                    <a:pt x="65" y="105"/>
                  </a:cubicBezTo>
                  <a:close/>
                </a:path>
              </a:pathLst>
            </a:custGeom>
            <a:solidFill>
              <a:srgbClr val="FFD1B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4" name="Freeform 22"/>
            <p:cNvSpPr/>
            <p:nvPr/>
          </p:nvSpPr>
          <p:spPr bwMode="auto">
            <a:xfrm>
              <a:off x="2920" y="558"/>
              <a:ext cx="88" cy="168"/>
            </a:xfrm>
            <a:custGeom>
              <a:avLst/>
              <a:gdLst>
                <a:gd name="T0" fmla="*/ 109 w 128"/>
                <a:gd name="T1" fmla="*/ 218 h 244"/>
                <a:gd name="T2" fmla="*/ 82 w 128"/>
                <a:gd name="T3" fmla="*/ 168 h 244"/>
                <a:gd name="T4" fmla="*/ 50 w 128"/>
                <a:gd name="T5" fmla="*/ 104 h 244"/>
                <a:gd name="T6" fmla="*/ 34 w 128"/>
                <a:gd name="T7" fmla="*/ 0 h 244"/>
                <a:gd name="T8" fmla="*/ 58 w 128"/>
                <a:gd name="T9" fmla="*/ 21 h 244"/>
                <a:gd name="T10" fmla="*/ 75 w 128"/>
                <a:gd name="T11" fmla="*/ 50 h 244"/>
                <a:gd name="T12" fmla="*/ 97 w 128"/>
                <a:gd name="T13" fmla="*/ 125 h 244"/>
                <a:gd name="T14" fmla="*/ 111 w 128"/>
                <a:gd name="T15" fmla="*/ 183 h 244"/>
                <a:gd name="T16" fmla="*/ 123 w 128"/>
                <a:gd name="T17" fmla="*/ 244 h 244"/>
                <a:gd name="T18" fmla="*/ 109 w 128"/>
                <a:gd name="T19" fmla="*/ 21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44">
                  <a:moveTo>
                    <a:pt x="109" y="218"/>
                  </a:moveTo>
                  <a:cubicBezTo>
                    <a:pt x="98" y="208"/>
                    <a:pt x="89" y="181"/>
                    <a:pt x="82" y="168"/>
                  </a:cubicBezTo>
                  <a:cubicBezTo>
                    <a:pt x="70" y="147"/>
                    <a:pt x="60" y="126"/>
                    <a:pt x="50" y="104"/>
                  </a:cubicBezTo>
                  <a:cubicBezTo>
                    <a:pt x="40" y="81"/>
                    <a:pt x="0" y="21"/>
                    <a:pt x="34" y="0"/>
                  </a:cubicBezTo>
                  <a:cubicBezTo>
                    <a:pt x="43" y="9"/>
                    <a:pt x="50" y="12"/>
                    <a:pt x="58" y="21"/>
                  </a:cubicBezTo>
                  <a:cubicBezTo>
                    <a:pt x="66" y="31"/>
                    <a:pt x="70" y="37"/>
                    <a:pt x="75" y="50"/>
                  </a:cubicBezTo>
                  <a:cubicBezTo>
                    <a:pt x="84" y="74"/>
                    <a:pt x="88" y="100"/>
                    <a:pt x="97" y="125"/>
                  </a:cubicBezTo>
                  <a:cubicBezTo>
                    <a:pt x="104" y="145"/>
                    <a:pt x="109" y="162"/>
                    <a:pt x="111" y="183"/>
                  </a:cubicBezTo>
                  <a:cubicBezTo>
                    <a:pt x="112" y="198"/>
                    <a:pt x="128" y="233"/>
                    <a:pt x="123" y="244"/>
                  </a:cubicBezTo>
                  <a:lnTo>
                    <a:pt x="109" y="218"/>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5" name="Freeform 23"/>
            <p:cNvSpPr/>
            <p:nvPr/>
          </p:nvSpPr>
          <p:spPr bwMode="auto">
            <a:xfrm>
              <a:off x="3057" y="515"/>
              <a:ext cx="41" cy="251"/>
            </a:xfrm>
            <a:custGeom>
              <a:avLst/>
              <a:gdLst>
                <a:gd name="T0" fmla="*/ 48 w 60"/>
                <a:gd name="T1" fmla="*/ 324 h 365"/>
                <a:gd name="T2" fmla="*/ 49 w 60"/>
                <a:gd name="T3" fmla="*/ 324 h 365"/>
                <a:gd name="T4" fmla="*/ 2 w 60"/>
                <a:gd name="T5" fmla="*/ 72 h 365"/>
                <a:gd name="T6" fmla="*/ 48 w 60"/>
                <a:gd name="T7" fmla="*/ 104 h 365"/>
                <a:gd name="T8" fmla="*/ 58 w 60"/>
                <a:gd name="T9" fmla="*/ 265 h 365"/>
                <a:gd name="T10" fmla="*/ 59 w 60"/>
                <a:gd name="T11" fmla="*/ 365 h 365"/>
                <a:gd name="T12" fmla="*/ 55 w 60"/>
                <a:gd name="T13" fmla="*/ 349 h 365"/>
                <a:gd name="T14" fmla="*/ 48 w 60"/>
                <a:gd name="T15" fmla="*/ 324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65">
                  <a:moveTo>
                    <a:pt x="48" y="324"/>
                  </a:moveTo>
                  <a:cubicBezTo>
                    <a:pt x="50" y="327"/>
                    <a:pt x="51" y="327"/>
                    <a:pt x="49" y="324"/>
                  </a:cubicBezTo>
                  <a:cubicBezTo>
                    <a:pt x="23" y="245"/>
                    <a:pt x="0" y="156"/>
                    <a:pt x="2" y="72"/>
                  </a:cubicBezTo>
                  <a:cubicBezTo>
                    <a:pt x="3" y="0"/>
                    <a:pt x="42" y="77"/>
                    <a:pt x="48" y="104"/>
                  </a:cubicBezTo>
                  <a:cubicBezTo>
                    <a:pt x="60" y="157"/>
                    <a:pt x="55" y="212"/>
                    <a:pt x="58" y="265"/>
                  </a:cubicBezTo>
                  <a:cubicBezTo>
                    <a:pt x="59" y="298"/>
                    <a:pt x="60" y="331"/>
                    <a:pt x="59" y="365"/>
                  </a:cubicBezTo>
                  <a:cubicBezTo>
                    <a:pt x="53" y="360"/>
                    <a:pt x="54" y="355"/>
                    <a:pt x="55" y="349"/>
                  </a:cubicBezTo>
                  <a:lnTo>
                    <a:pt x="48" y="324"/>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6" name="Freeform 24"/>
            <p:cNvSpPr/>
            <p:nvPr/>
          </p:nvSpPr>
          <p:spPr bwMode="auto">
            <a:xfrm>
              <a:off x="2477" y="445"/>
              <a:ext cx="129" cy="346"/>
            </a:xfrm>
            <a:custGeom>
              <a:avLst/>
              <a:gdLst>
                <a:gd name="T0" fmla="*/ 88 w 188"/>
                <a:gd name="T1" fmla="*/ 404 h 502"/>
                <a:gd name="T2" fmla="*/ 35 w 188"/>
                <a:gd name="T3" fmla="*/ 287 h 502"/>
                <a:gd name="T4" fmla="*/ 40 w 188"/>
                <a:gd name="T5" fmla="*/ 121 h 502"/>
                <a:gd name="T6" fmla="*/ 84 w 188"/>
                <a:gd name="T7" fmla="*/ 1 h 502"/>
                <a:gd name="T8" fmla="*/ 137 w 188"/>
                <a:gd name="T9" fmla="*/ 131 h 502"/>
                <a:gd name="T10" fmla="*/ 107 w 188"/>
                <a:gd name="T11" fmla="*/ 180 h 502"/>
                <a:gd name="T12" fmla="*/ 163 w 188"/>
                <a:gd name="T13" fmla="*/ 225 h 502"/>
                <a:gd name="T14" fmla="*/ 102 w 188"/>
                <a:gd name="T15" fmla="*/ 245 h 502"/>
                <a:gd name="T16" fmla="*/ 129 w 188"/>
                <a:gd name="T17" fmla="*/ 271 h 502"/>
                <a:gd name="T18" fmla="*/ 129 w 188"/>
                <a:gd name="T19" fmla="*/ 303 h 502"/>
                <a:gd name="T20" fmla="*/ 155 w 188"/>
                <a:gd name="T21" fmla="*/ 346 h 502"/>
                <a:gd name="T22" fmla="*/ 150 w 188"/>
                <a:gd name="T23" fmla="*/ 397 h 502"/>
                <a:gd name="T24" fmla="*/ 175 w 188"/>
                <a:gd name="T25" fmla="*/ 414 h 502"/>
                <a:gd name="T26" fmla="*/ 188 w 188"/>
                <a:gd name="T27" fmla="*/ 472 h 502"/>
                <a:gd name="T28" fmla="*/ 88 w 188"/>
                <a:gd name="T29" fmla="*/ 4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502">
                  <a:moveTo>
                    <a:pt x="88" y="404"/>
                  </a:moveTo>
                  <a:cubicBezTo>
                    <a:pt x="71" y="364"/>
                    <a:pt x="64" y="320"/>
                    <a:pt x="35" y="287"/>
                  </a:cubicBezTo>
                  <a:cubicBezTo>
                    <a:pt x="0" y="246"/>
                    <a:pt x="25" y="159"/>
                    <a:pt x="40" y="121"/>
                  </a:cubicBezTo>
                  <a:cubicBezTo>
                    <a:pt x="72" y="103"/>
                    <a:pt x="85" y="53"/>
                    <a:pt x="84" y="1"/>
                  </a:cubicBezTo>
                  <a:cubicBezTo>
                    <a:pt x="102" y="0"/>
                    <a:pt x="138" y="69"/>
                    <a:pt x="137" y="131"/>
                  </a:cubicBezTo>
                  <a:cubicBezTo>
                    <a:pt x="137" y="148"/>
                    <a:pt x="98" y="166"/>
                    <a:pt x="107" y="180"/>
                  </a:cubicBezTo>
                  <a:cubicBezTo>
                    <a:pt x="129" y="184"/>
                    <a:pt x="162" y="208"/>
                    <a:pt x="163" y="225"/>
                  </a:cubicBezTo>
                  <a:cubicBezTo>
                    <a:pt x="164" y="236"/>
                    <a:pt x="92" y="230"/>
                    <a:pt x="102" y="245"/>
                  </a:cubicBezTo>
                  <a:cubicBezTo>
                    <a:pt x="109" y="255"/>
                    <a:pt x="124" y="261"/>
                    <a:pt x="129" y="271"/>
                  </a:cubicBezTo>
                  <a:cubicBezTo>
                    <a:pt x="134" y="280"/>
                    <a:pt x="130" y="293"/>
                    <a:pt x="129" y="303"/>
                  </a:cubicBezTo>
                  <a:cubicBezTo>
                    <a:pt x="128" y="326"/>
                    <a:pt x="146" y="325"/>
                    <a:pt x="155" y="346"/>
                  </a:cubicBezTo>
                  <a:cubicBezTo>
                    <a:pt x="159" y="357"/>
                    <a:pt x="143" y="374"/>
                    <a:pt x="150" y="397"/>
                  </a:cubicBezTo>
                  <a:cubicBezTo>
                    <a:pt x="152" y="405"/>
                    <a:pt x="178" y="405"/>
                    <a:pt x="175" y="414"/>
                  </a:cubicBezTo>
                  <a:cubicBezTo>
                    <a:pt x="167" y="439"/>
                    <a:pt x="184" y="457"/>
                    <a:pt x="188" y="472"/>
                  </a:cubicBezTo>
                  <a:cubicBezTo>
                    <a:pt x="174" y="502"/>
                    <a:pt x="104" y="442"/>
                    <a:pt x="88" y="404"/>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7" name="Freeform 25"/>
            <p:cNvSpPr/>
            <p:nvPr/>
          </p:nvSpPr>
          <p:spPr bwMode="auto">
            <a:xfrm>
              <a:off x="2648" y="596"/>
              <a:ext cx="83" cy="199"/>
            </a:xfrm>
            <a:custGeom>
              <a:avLst/>
              <a:gdLst>
                <a:gd name="T0" fmla="*/ 23 w 120"/>
                <a:gd name="T1" fmla="*/ 127 h 289"/>
                <a:gd name="T2" fmla="*/ 32 w 120"/>
                <a:gd name="T3" fmla="*/ 165 h 289"/>
                <a:gd name="T4" fmla="*/ 69 w 120"/>
                <a:gd name="T5" fmla="*/ 164 h 289"/>
                <a:gd name="T6" fmla="*/ 62 w 120"/>
                <a:gd name="T7" fmla="*/ 228 h 289"/>
                <a:gd name="T8" fmla="*/ 83 w 120"/>
                <a:gd name="T9" fmla="*/ 260 h 289"/>
                <a:gd name="T10" fmla="*/ 108 w 120"/>
                <a:gd name="T11" fmla="*/ 289 h 289"/>
                <a:gd name="T12" fmla="*/ 106 w 120"/>
                <a:gd name="T13" fmla="*/ 206 h 289"/>
                <a:gd name="T14" fmla="*/ 105 w 120"/>
                <a:gd name="T15" fmla="*/ 136 h 289"/>
                <a:gd name="T16" fmla="*/ 52 w 120"/>
                <a:gd name="T17" fmla="*/ 36 h 289"/>
                <a:gd name="T18" fmla="*/ 23 w 120"/>
                <a:gd name="T19" fmla="*/ 12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289">
                  <a:moveTo>
                    <a:pt x="23" y="127"/>
                  </a:moveTo>
                  <a:cubicBezTo>
                    <a:pt x="24" y="135"/>
                    <a:pt x="26" y="160"/>
                    <a:pt x="32" y="165"/>
                  </a:cubicBezTo>
                  <a:cubicBezTo>
                    <a:pt x="45" y="178"/>
                    <a:pt x="54" y="156"/>
                    <a:pt x="69" y="164"/>
                  </a:cubicBezTo>
                  <a:cubicBezTo>
                    <a:pt x="49" y="185"/>
                    <a:pt x="49" y="204"/>
                    <a:pt x="62" y="228"/>
                  </a:cubicBezTo>
                  <a:cubicBezTo>
                    <a:pt x="68" y="240"/>
                    <a:pt x="74" y="250"/>
                    <a:pt x="83" y="260"/>
                  </a:cubicBezTo>
                  <a:cubicBezTo>
                    <a:pt x="90" y="268"/>
                    <a:pt x="99" y="285"/>
                    <a:pt x="108" y="289"/>
                  </a:cubicBezTo>
                  <a:cubicBezTo>
                    <a:pt x="120" y="267"/>
                    <a:pt x="106" y="231"/>
                    <a:pt x="106" y="206"/>
                  </a:cubicBezTo>
                  <a:cubicBezTo>
                    <a:pt x="107" y="181"/>
                    <a:pt x="111" y="160"/>
                    <a:pt x="105" y="136"/>
                  </a:cubicBezTo>
                  <a:cubicBezTo>
                    <a:pt x="98" y="102"/>
                    <a:pt x="81" y="56"/>
                    <a:pt x="52" y="36"/>
                  </a:cubicBezTo>
                  <a:cubicBezTo>
                    <a:pt x="0" y="0"/>
                    <a:pt x="20" y="104"/>
                    <a:pt x="23" y="127"/>
                  </a:cubicBezTo>
                  <a:close/>
                </a:path>
              </a:pathLst>
            </a:custGeom>
            <a:solidFill>
              <a:srgbClr val="FFD6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8" name="Freeform 26"/>
            <p:cNvSpPr/>
            <p:nvPr/>
          </p:nvSpPr>
          <p:spPr bwMode="auto">
            <a:xfrm>
              <a:off x="2637" y="460"/>
              <a:ext cx="136" cy="177"/>
            </a:xfrm>
            <a:custGeom>
              <a:avLst/>
              <a:gdLst>
                <a:gd name="T0" fmla="*/ 77 w 198"/>
                <a:gd name="T1" fmla="*/ 122 h 257"/>
                <a:gd name="T2" fmla="*/ 75 w 198"/>
                <a:gd name="T3" fmla="*/ 231 h 257"/>
                <a:gd name="T4" fmla="*/ 10 w 198"/>
                <a:gd name="T5" fmla="*/ 157 h 257"/>
                <a:gd name="T6" fmla="*/ 20 w 198"/>
                <a:gd name="T7" fmla="*/ 48 h 257"/>
                <a:gd name="T8" fmla="*/ 100 w 198"/>
                <a:gd name="T9" fmla="*/ 3 h 257"/>
                <a:gd name="T10" fmla="*/ 184 w 198"/>
                <a:gd name="T11" fmla="*/ 97 h 257"/>
                <a:gd name="T12" fmla="*/ 182 w 198"/>
                <a:gd name="T13" fmla="*/ 257 h 257"/>
                <a:gd name="T14" fmla="*/ 77 w 198"/>
                <a:gd name="T15" fmla="*/ 122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257">
                  <a:moveTo>
                    <a:pt x="77" y="122"/>
                  </a:moveTo>
                  <a:cubicBezTo>
                    <a:pt x="8" y="130"/>
                    <a:pt x="37" y="199"/>
                    <a:pt x="75" y="231"/>
                  </a:cubicBezTo>
                  <a:cubicBezTo>
                    <a:pt x="39" y="211"/>
                    <a:pt x="17" y="200"/>
                    <a:pt x="10" y="157"/>
                  </a:cubicBezTo>
                  <a:cubicBezTo>
                    <a:pt x="0" y="94"/>
                    <a:pt x="0" y="83"/>
                    <a:pt x="20" y="48"/>
                  </a:cubicBezTo>
                  <a:cubicBezTo>
                    <a:pt x="37" y="16"/>
                    <a:pt x="66" y="0"/>
                    <a:pt x="100" y="3"/>
                  </a:cubicBezTo>
                  <a:cubicBezTo>
                    <a:pt x="144" y="7"/>
                    <a:pt x="173" y="55"/>
                    <a:pt x="184" y="97"/>
                  </a:cubicBezTo>
                  <a:cubicBezTo>
                    <a:pt x="198" y="148"/>
                    <a:pt x="185" y="205"/>
                    <a:pt x="182" y="257"/>
                  </a:cubicBezTo>
                  <a:cubicBezTo>
                    <a:pt x="182" y="257"/>
                    <a:pt x="150" y="114"/>
                    <a:pt x="77" y="122"/>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9" name="Freeform 27"/>
            <p:cNvSpPr/>
            <p:nvPr/>
          </p:nvSpPr>
          <p:spPr bwMode="auto">
            <a:xfrm>
              <a:off x="2628" y="461"/>
              <a:ext cx="122" cy="134"/>
            </a:xfrm>
            <a:custGeom>
              <a:avLst/>
              <a:gdLst>
                <a:gd name="T0" fmla="*/ 91 w 177"/>
                <a:gd name="T1" fmla="*/ 99 h 194"/>
                <a:gd name="T2" fmla="*/ 23 w 177"/>
                <a:gd name="T3" fmla="*/ 155 h 194"/>
                <a:gd name="T4" fmla="*/ 164 w 177"/>
                <a:gd name="T5" fmla="*/ 96 h 194"/>
                <a:gd name="T6" fmla="*/ 91 w 177"/>
                <a:gd name="T7" fmla="*/ 99 h 194"/>
              </a:gdLst>
              <a:ahLst/>
              <a:cxnLst>
                <a:cxn ang="0">
                  <a:pos x="T0" y="T1"/>
                </a:cxn>
                <a:cxn ang="0">
                  <a:pos x="T2" y="T3"/>
                </a:cxn>
                <a:cxn ang="0">
                  <a:pos x="T4" y="T5"/>
                </a:cxn>
                <a:cxn ang="0">
                  <a:pos x="T6" y="T7"/>
                </a:cxn>
              </a:cxnLst>
              <a:rect l="0" t="0" r="r" b="b"/>
              <a:pathLst>
                <a:path w="177" h="194">
                  <a:moveTo>
                    <a:pt x="91" y="99"/>
                  </a:moveTo>
                  <a:cubicBezTo>
                    <a:pt x="22" y="107"/>
                    <a:pt x="44" y="194"/>
                    <a:pt x="23" y="155"/>
                  </a:cubicBezTo>
                  <a:cubicBezTo>
                    <a:pt x="0" y="112"/>
                    <a:pt x="134" y="0"/>
                    <a:pt x="164" y="96"/>
                  </a:cubicBezTo>
                  <a:cubicBezTo>
                    <a:pt x="177" y="137"/>
                    <a:pt x="164" y="91"/>
                    <a:pt x="91" y="99"/>
                  </a:cubicBezTo>
                  <a:close/>
                </a:path>
              </a:pathLst>
            </a:custGeom>
            <a:solidFill>
              <a:srgbClr val="FFE0C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0" name="Freeform 28"/>
            <p:cNvSpPr/>
            <p:nvPr/>
          </p:nvSpPr>
          <p:spPr bwMode="auto">
            <a:xfrm>
              <a:off x="2803" y="426"/>
              <a:ext cx="172" cy="168"/>
            </a:xfrm>
            <a:custGeom>
              <a:avLst/>
              <a:gdLst>
                <a:gd name="T0" fmla="*/ 91 w 249"/>
                <a:gd name="T1" fmla="*/ 3 h 243"/>
                <a:gd name="T2" fmla="*/ 154 w 249"/>
                <a:gd name="T3" fmla="*/ 47 h 243"/>
                <a:gd name="T4" fmla="*/ 213 w 249"/>
                <a:gd name="T5" fmla="*/ 173 h 243"/>
                <a:gd name="T6" fmla="*/ 172 w 249"/>
                <a:gd name="T7" fmla="*/ 134 h 243"/>
                <a:gd name="T8" fmla="*/ 152 w 249"/>
                <a:gd name="T9" fmla="*/ 237 h 243"/>
                <a:gd name="T10" fmla="*/ 61 w 249"/>
                <a:gd name="T11" fmla="*/ 141 h 243"/>
                <a:gd name="T12" fmla="*/ 91 w 249"/>
                <a:gd name="T13" fmla="*/ 3 h 243"/>
              </a:gdLst>
              <a:ahLst/>
              <a:cxnLst>
                <a:cxn ang="0">
                  <a:pos x="T0" y="T1"/>
                </a:cxn>
                <a:cxn ang="0">
                  <a:pos x="T2" y="T3"/>
                </a:cxn>
                <a:cxn ang="0">
                  <a:pos x="T4" y="T5"/>
                </a:cxn>
                <a:cxn ang="0">
                  <a:pos x="T6" y="T7"/>
                </a:cxn>
                <a:cxn ang="0">
                  <a:pos x="T8" y="T9"/>
                </a:cxn>
                <a:cxn ang="0">
                  <a:pos x="T10" y="T11"/>
                </a:cxn>
                <a:cxn ang="0">
                  <a:pos x="T12" y="T13"/>
                </a:cxn>
              </a:cxnLst>
              <a:rect l="0" t="0" r="r" b="b"/>
              <a:pathLst>
                <a:path w="249" h="243">
                  <a:moveTo>
                    <a:pt x="91" y="3"/>
                  </a:moveTo>
                  <a:cubicBezTo>
                    <a:pt x="110" y="0"/>
                    <a:pt x="140" y="35"/>
                    <a:pt x="154" y="47"/>
                  </a:cubicBezTo>
                  <a:cubicBezTo>
                    <a:pt x="181" y="70"/>
                    <a:pt x="249" y="139"/>
                    <a:pt x="213" y="173"/>
                  </a:cubicBezTo>
                  <a:cubicBezTo>
                    <a:pt x="198" y="162"/>
                    <a:pt x="187" y="146"/>
                    <a:pt x="172" y="134"/>
                  </a:cubicBezTo>
                  <a:cubicBezTo>
                    <a:pt x="159" y="124"/>
                    <a:pt x="168" y="234"/>
                    <a:pt x="152" y="237"/>
                  </a:cubicBezTo>
                  <a:cubicBezTo>
                    <a:pt x="118" y="243"/>
                    <a:pt x="96" y="189"/>
                    <a:pt x="61" y="141"/>
                  </a:cubicBezTo>
                  <a:cubicBezTo>
                    <a:pt x="0" y="55"/>
                    <a:pt x="34" y="11"/>
                    <a:pt x="91" y="3"/>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29"/>
            <p:cNvSpPr/>
            <p:nvPr/>
          </p:nvSpPr>
          <p:spPr bwMode="auto">
            <a:xfrm>
              <a:off x="2852" y="433"/>
              <a:ext cx="88" cy="78"/>
            </a:xfrm>
            <a:custGeom>
              <a:avLst/>
              <a:gdLst>
                <a:gd name="T0" fmla="*/ 29 w 128"/>
                <a:gd name="T1" fmla="*/ 2 h 113"/>
                <a:gd name="T2" fmla="*/ 68 w 128"/>
                <a:gd name="T3" fmla="*/ 30 h 113"/>
                <a:gd name="T4" fmla="*/ 128 w 128"/>
                <a:gd name="T5" fmla="*/ 113 h 113"/>
                <a:gd name="T6" fmla="*/ 52 w 128"/>
                <a:gd name="T7" fmla="*/ 75 h 113"/>
                <a:gd name="T8" fmla="*/ 23 w 128"/>
                <a:gd name="T9" fmla="*/ 58 h 113"/>
                <a:gd name="T10" fmla="*/ 29 w 128"/>
                <a:gd name="T11" fmla="*/ 2 h 113"/>
              </a:gdLst>
              <a:ahLst/>
              <a:cxnLst>
                <a:cxn ang="0">
                  <a:pos x="T0" y="T1"/>
                </a:cxn>
                <a:cxn ang="0">
                  <a:pos x="T2" y="T3"/>
                </a:cxn>
                <a:cxn ang="0">
                  <a:pos x="T4" y="T5"/>
                </a:cxn>
                <a:cxn ang="0">
                  <a:pos x="T6" y="T7"/>
                </a:cxn>
                <a:cxn ang="0">
                  <a:pos x="T8" y="T9"/>
                </a:cxn>
                <a:cxn ang="0">
                  <a:pos x="T10" y="T11"/>
                </a:cxn>
              </a:cxnLst>
              <a:rect l="0" t="0" r="r" b="b"/>
              <a:pathLst>
                <a:path w="128" h="113">
                  <a:moveTo>
                    <a:pt x="29" y="2"/>
                  </a:moveTo>
                  <a:cubicBezTo>
                    <a:pt x="41" y="3"/>
                    <a:pt x="59" y="22"/>
                    <a:pt x="68" y="30"/>
                  </a:cubicBezTo>
                  <a:cubicBezTo>
                    <a:pt x="85" y="44"/>
                    <a:pt x="119" y="76"/>
                    <a:pt x="128" y="113"/>
                  </a:cubicBezTo>
                  <a:cubicBezTo>
                    <a:pt x="118" y="106"/>
                    <a:pt x="80" y="77"/>
                    <a:pt x="52" y="75"/>
                  </a:cubicBezTo>
                  <a:cubicBezTo>
                    <a:pt x="40" y="74"/>
                    <a:pt x="31" y="68"/>
                    <a:pt x="23" y="58"/>
                  </a:cubicBezTo>
                  <a:cubicBezTo>
                    <a:pt x="15" y="49"/>
                    <a:pt x="0" y="0"/>
                    <a:pt x="29" y="2"/>
                  </a:cubicBezTo>
                  <a:close/>
                </a:path>
              </a:pathLst>
            </a:custGeom>
            <a:solidFill>
              <a:srgbClr val="FFE5D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30"/>
            <p:cNvSpPr/>
            <p:nvPr/>
          </p:nvSpPr>
          <p:spPr bwMode="auto">
            <a:xfrm>
              <a:off x="2972" y="437"/>
              <a:ext cx="87" cy="82"/>
            </a:xfrm>
            <a:custGeom>
              <a:avLst/>
              <a:gdLst>
                <a:gd name="T0" fmla="*/ 14 w 127"/>
                <a:gd name="T1" fmla="*/ 24 h 120"/>
                <a:gd name="T2" fmla="*/ 88 w 127"/>
                <a:gd name="T3" fmla="*/ 34 h 120"/>
                <a:gd name="T4" fmla="*/ 119 w 127"/>
                <a:gd name="T5" fmla="*/ 81 h 120"/>
                <a:gd name="T6" fmla="*/ 98 w 127"/>
                <a:gd name="T7" fmla="*/ 109 h 120"/>
                <a:gd name="T8" fmla="*/ 65 w 127"/>
                <a:gd name="T9" fmla="*/ 90 h 120"/>
                <a:gd name="T10" fmla="*/ 12 w 127"/>
                <a:gd name="T11" fmla="*/ 87 h 120"/>
                <a:gd name="T12" fmla="*/ 14 w 127"/>
                <a:gd name="T13" fmla="*/ 24 h 120"/>
              </a:gdLst>
              <a:ahLst/>
              <a:cxnLst>
                <a:cxn ang="0">
                  <a:pos x="T0" y="T1"/>
                </a:cxn>
                <a:cxn ang="0">
                  <a:pos x="T2" y="T3"/>
                </a:cxn>
                <a:cxn ang="0">
                  <a:pos x="T4" y="T5"/>
                </a:cxn>
                <a:cxn ang="0">
                  <a:pos x="T6" y="T7"/>
                </a:cxn>
                <a:cxn ang="0">
                  <a:pos x="T8" y="T9"/>
                </a:cxn>
                <a:cxn ang="0">
                  <a:pos x="T10" y="T11"/>
                </a:cxn>
                <a:cxn ang="0">
                  <a:pos x="T12" y="T13"/>
                </a:cxn>
              </a:cxnLst>
              <a:rect l="0" t="0" r="r" b="b"/>
              <a:pathLst>
                <a:path w="127" h="120">
                  <a:moveTo>
                    <a:pt x="14" y="24"/>
                  </a:moveTo>
                  <a:cubicBezTo>
                    <a:pt x="36" y="0"/>
                    <a:pt x="75" y="23"/>
                    <a:pt x="88" y="34"/>
                  </a:cubicBezTo>
                  <a:cubicBezTo>
                    <a:pt x="97" y="42"/>
                    <a:pt x="114" y="71"/>
                    <a:pt x="119" y="81"/>
                  </a:cubicBezTo>
                  <a:cubicBezTo>
                    <a:pt x="127" y="98"/>
                    <a:pt x="116" y="112"/>
                    <a:pt x="98" y="109"/>
                  </a:cubicBezTo>
                  <a:cubicBezTo>
                    <a:pt x="84" y="108"/>
                    <a:pt x="77" y="91"/>
                    <a:pt x="65" y="90"/>
                  </a:cubicBezTo>
                  <a:cubicBezTo>
                    <a:pt x="40" y="87"/>
                    <a:pt x="29" y="120"/>
                    <a:pt x="12" y="87"/>
                  </a:cubicBezTo>
                  <a:cubicBezTo>
                    <a:pt x="4" y="72"/>
                    <a:pt x="0" y="39"/>
                    <a:pt x="14" y="24"/>
                  </a:cubicBezTo>
                  <a:close/>
                </a:path>
              </a:pathLst>
            </a:custGeom>
            <a:solidFill>
              <a:srgbClr val="FFDDC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31"/>
            <p:cNvSpPr/>
            <p:nvPr/>
          </p:nvSpPr>
          <p:spPr bwMode="auto">
            <a:xfrm>
              <a:off x="2990" y="452"/>
              <a:ext cx="62" cy="49"/>
            </a:xfrm>
            <a:custGeom>
              <a:avLst/>
              <a:gdLst>
                <a:gd name="T0" fmla="*/ 20 w 90"/>
                <a:gd name="T1" fmla="*/ 1 h 71"/>
                <a:gd name="T2" fmla="*/ 47 w 90"/>
                <a:gd name="T3" fmla="*/ 10 h 71"/>
                <a:gd name="T4" fmla="*/ 90 w 90"/>
                <a:gd name="T5" fmla="*/ 71 h 71"/>
                <a:gd name="T6" fmla="*/ 35 w 90"/>
                <a:gd name="T7" fmla="*/ 43 h 71"/>
                <a:gd name="T8" fmla="*/ 14 w 90"/>
                <a:gd name="T9" fmla="*/ 31 h 71"/>
                <a:gd name="T10" fmla="*/ 20 w 90"/>
                <a:gd name="T11" fmla="*/ 1 h 71"/>
              </a:gdLst>
              <a:ahLst/>
              <a:cxnLst>
                <a:cxn ang="0">
                  <a:pos x="T0" y="T1"/>
                </a:cxn>
                <a:cxn ang="0">
                  <a:pos x="T2" y="T3"/>
                </a:cxn>
                <a:cxn ang="0">
                  <a:pos x="T4" y="T5"/>
                </a:cxn>
                <a:cxn ang="0">
                  <a:pos x="T6" y="T7"/>
                </a:cxn>
                <a:cxn ang="0">
                  <a:pos x="T8" y="T9"/>
                </a:cxn>
                <a:cxn ang="0">
                  <a:pos x="T10" y="T11"/>
                </a:cxn>
              </a:cxnLst>
              <a:rect l="0" t="0" r="r" b="b"/>
              <a:pathLst>
                <a:path w="90" h="71">
                  <a:moveTo>
                    <a:pt x="20" y="1"/>
                  </a:moveTo>
                  <a:cubicBezTo>
                    <a:pt x="29" y="2"/>
                    <a:pt x="40" y="4"/>
                    <a:pt x="47" y="10"/>
                  </a:cubicBezTo>
                  <a:cubicBezTo>
                    <a:pt x="59" y="20"/>
                    <a:pt x="84" y="44"/>
                    <a:pt x="90" y="71"/>
                  </a:cubicBezTo>
                  <a:cubicBezTo>
                    <a:pt x="83" y="66"/>
                    <a:pt x="55" y="44"/>
                    <a:pt x="35" y="43"/>
                  </a:cubicBezTo>
                  <a:cubicBezTo>
                    <a:pt x="26" y="42"/>
                    <a:pt x="20" y="37"/>
                    <a:pt x="14" y="31"/>
                  </a:cubicBezTo>
                  <a:cubicBezTo>
                    <a:pt x="8" y="24"/>
                    <a:pt x="0" y="0"/>
                    <a:pt x="20" y="1"/>
                  </a:cubicBezTo>
                  <a:close/>
                </a:path>
              </a:pathLst>
            </a:custGeom>
            <a:solidFill>
              <a:srgbClr val="FFE5D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6" name="Freeform 32"/>
            <p:cNvSpPr/>
            <p:nvPr/>
          </p:nvSpPr>
          <p:spPr bwMode="auto">
            <a:xfrm>
              <a:off x="3095" y="491"/>
              <a:ext cx="164" cy="461"/>
            </a:xfrm>
            <a:custGeom>
              <a:avLst/>
              <a:gdLst>
                <a:gd name="T0" fmla="*/ 59 w 239"/>
                <a:gd name="T1" fmla="*/ 1 h 669"/>
                <a:gd name="T2" fmla="*/ 149 w 239"/>
                <a:gd name="T3" fmla="*/ 107 h 669"/>
                <a:gd name="T4" fmla="*/ 162 w 239"/>
                <a:gd name="T5" fmla="*/ 263 h 669"/>
                <a:gd name="T6" fmla="*/ 144 w 239"/>
                <a:gd name="T7" fmla="*/ 669 h 669"/>
                <a:gd name="T8" fmla="*/ 88 w 239"/>
                <a:gd name="T9" fmla="*/ 278 h 669"/>
                <a:gd name="T10" fmla="*/ 17 w 239"/>
                <a:gd name="T11" fmla="*/ 108 h 669"/>
                <a:gd name="T12" fmla="*/ 59 w 239"/>
                <a:gd name="T13" fmla="*/ 1 h 669"/>
              </a:gdLst>
              <a:ahLst/>
              <a:cxnLst>
                <a:cxn ang="0">
                  <a:pos x="T0" y="T1"/>
                </a:cxn>
                <a:cxn ang="0">
                  <a:pos x="T2" y="T3"/>
                </a:cxn>
                <a:cxn ang="0">
                  <a:pos x="T4" y="T5"/>
                </a:cxn>
                <a:cxn ang="0">
                  <a:pos x="T6" y="T7"/>
                </a:cxn>
                <a:cxn ang="0">
                  <a:pos x="T8" y="T9"/>
                </a:cxn>
                <a:cxn ang="0">
                  <a:pos x="T10" y="T11"/>
                </a:cxn>
                <a:cxn ang="0">
                  <a:pos x="T12" y="T13"/>
                </a:cxn>
              </a:cxnLst>
              <a:rect l="0" t="0" r="r" b="b"/>
              <a:pathLst>
                <a:path w="239" h="669">
                  <a:moveTo>
                    <a:pt x="59" y="1"/>
                  </a:moveTo>
                  <a:cubicBezTo>
                    <a:pt x="107" y="3"/>
                    <a:pt x="138" y="68"/>
                    <a:pt x="149" y="107"/>
                  </a:cubicBezTo>
                  <a:cubicBezTo>
                    <a:pt x="162" y="155"/>
                    <a:pt x="160" y="214"/>
                    <a:pt x="162" y="263"/>
                  </a:cubicBezTo>
                  <a:cubicBezTo>
                    <a:pt x="166" y="333"/>
                    <a:pt x="239" y="499"/>
                    <a:pt x="144" y="669"/>
                  </a:cubicBezTo>
                  <a:cubicBezTo>
                    <a:pt x="173" y="484"/>
                    <a:pt x="96" y="354"/>
                    <a:pt x="88" y="278"/>
                  </a:cubicBezTo>
                  <a:cubicBezTo>
                    <a:pt x="86" y="251"/>
                    <a:pt x="65" y="70"/>
                    <a:pt x="17" y="108"/>
                  </a:cubicBezTo>
                  <a:cubicBezTo>
                    <a:pt x="17" y="108"/>
                    <a:pt x="0" y="0"/>
                    <a:pt x="59" y="1"/>
                  </a:cubicBezTo>
                  <a:close/>
                </a:path>
              </a:pathLst>
            </a:custGeom>
            <a:solidFill>
              <a:srgbClr val="FFDDC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7" name="Freeform 33"/>
            <p:cNvSpPr/>
            <p:nvPr/>
          </p:nvSpPr>
          <p:spPr bwMode="auto">
            <a:xfrm>
              <a:off x="3117" y="493"/>
              <a:ext cx="80" cy="108"/>
            </a:xfrm>
            <a:custGeom>
              <a:avLst/>
              <a:gdLst>
                <a:gd name="T0" fmla="*/ 18 w 116"/>
                <a:gd name="T1" fmla="*/ 11 h 157"/>
                <a:gd name="T2" fmla="*/ 69 w 116"/>
                <a:gd name="T3" fmla="*/ 30 h 157"/>
                <a:gd name="T4" fmla="*/ 113 w 116"/>
                <a:gd name="T5" fmla="*/ 157 h 157"/>
                <a:gd name="T6" fmla="*/ 64 w 116"/>
                <a:gd name="T7" fmla="*/ 58 h 157"/>
                <a:gd name="T8" fmla="*/ 18 w 116"/>
                <a:gd name="T9" fmla="*/ 11 h 157"/>
              </a:gdLst>
              <a:ahLst/>
              <a:cxnLst>
                <a:cxn ang="0">
                  <a:pos x="T0" y="T1"/>
                </a:cxn>
                <a:cxn ang="0">
                  <a:pos x="T2" y="T3"/>
                </a:cxn>
                <a:cxn ang="0">
                  <a:pos x="T4" y="T5"/>
                </a:cxn>
                <a:cxn ang="0">
                  <a:pos x="T6" y="T7"/>
                </a:cxn>
                <a:cxn ang="0">
                  <a:pos x="T8" y="T9"/>
                </a:cxn>
              </a:cxnLst>
              <a:rect l="0" t="0" r="r" b="b"/>
              <a:pathLst>
                <a:path w="116" h="157">
                  <a:moveTo>
                    <a:pt x="18" y="11"/>
                  </a:moveTo>
                  <a:cubicBezTo>
                    <a:pt x="38" y="0"/>
                    <a:pt x="63" y="25"/>
                    <a:pt x="69" y="30"/>
                  </a:cubicBezTo>
                  <a:cubicBezTo>
                    <a:pt x="82" y="41"/>
                    <a:pt x="116" y="104"/>
                    <a:pt x="113" y="157"/>
                  </a:cubicBezTo>
                  <a:cubicBezTo>
                    <a:pt x="107" y="152"/>
                    <a:pt x="81" y="69"/>
                    <a:pt x="64" y="58"/>
                  </a:cubicBezTo>
                  <a:cubicBezTo>
                    <a:pt x="29" y="36"/>
                    <a:pt x="0" y="20"/>
                    <a:pt x="18" y="11"/>
                  </a:cubicBezTo>
                  <a:close/>
                </a:path>
              </a:pathLst>
            </a:custGeom>
            <a:solidFill>
              <a:srgbClr val="FFE5D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8" name="Freeform 34"/>
            <p:cNvSpPr/>
            <p:nvPr/>
          </p:nvSpPr>
          <p:spPr bwMode="auto">
            <a:xfrm>
              <a:off x="2769" y="622"/>
              <a:ext cx="109" cy="215"/>
            </a:xfrm>
            <a:custGeom>
              <a:avLst/>
              <a:gdLst>
                <a:gd name="T0" fmla="*/ 35 w 158"/>
                <a:gd name="T1" fmla="*/ 2 h 312"/>
                <a:gd name="T2" fmla="*/ 105 w 158"/>
                <a:gd name="T3" fmla="*/ 142 h 312"/>
                <a:gd name="T4" fmla="*/ 132 w 158"/>
                <a:gd name="T5" fmla="*/ 235 h 312"/>
                <a:gd name="T6" fmla="*/ 141 w 158"/>
                <a:gd name="T7" fmla="*/ 312 h 312"/>
                <a:gd name="T8" fmla="*/ 100 w 158"/>
                <a:gd name="T9" fmla="*/ 250 h 312"/>
                <a:gd name="T10" fmla="*/ 64 w 158"/>
                <a:gd name="T11" fmla="*/ 171 h 312"/>
                <a:gd name="T12" fmla="*/ 43 w 158"/>
                <a:gd name="T13" fmla="*/ 117 h 312"/>
                <a:gd name="T14" fmla="*/ 14 w 158"/>
                <a:gd name="T15" fmla="*/ 65 h 312"/>
                <a:gd name="T16" fmla="*/ 35 w 158"/>
                <a:gd name="T17" fmla="*/ 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312">
                  <a:moveTo>
                    <a:pt x="35" y="2"/>
                  </a:moveTo>
                  <a:cubicBezTo>
                    <a:pt x="88" y="8"/>
                    <a:pt x="91" y="95"/>
                    <a:pt x="105" y="142"/>
                  </a:cubicBezTo>
                  <a:cubicBezTo>
                    <a:pt x="115" y="173"/>
                    <a:pt x="125" y="203"/>
                    <a:pt x="132" y="235"/>
                  </a:cubicBezTo>
                  <a:cubicBezTo>
                    <a:pt x="135" y="248"/>
                    <a:pt x="158" y="302"/>
                    <a:pt x="141" y="312"/>
                  </a:cubicBezTo>
                  <a:cubicBezTo>
                    <a:pt x="123" y="302"/>
                    <a:pt x="110" y="267"/>
                    <a:pt x="100" y="250"/>
                  </a:cubicBezTo>
                  <a:cubicBezTo>
                    <a:pt x="86" y="225"/>
                    <a:pt x="75" y="197"/>
                    <a:pt x="64" y="171"/>
                  </a:cubicBezTo>
                  <a:cubicBezTo>
                    <a:pt x="57" y="153"/>
                    <a:pt x="52" y="134"/>
                    <a:pt x="43" y="117"/>
                  </a:cubicBezTo>
                  <a:cubicBezTo>
                    <a:pt x="34" y="99"/>
                    <a:pt x="21" y="82"/>
                    <a:pt x="14" y="65"/>
                  </a:cubicBezTo>
                  <a:cubicBezTo>
                    <a:pt x="0" y="34"/>
                    <a:pt x="18" y="0"/>
                    <a:pt x="35" y="2"/>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9" name="Freeform 35"/>
            <p:cNvSpPr/>
            <p:nvPr/>
          </p:nvSpPr>
          <p:spPr bwMode="auto">
            <a:xfrm>
              <a:off x="2838" y="834"/>
              <a:ext cx="235" cy="255"/>
            </a:xfrm>
            <a:custGeom>
              <a:avLst/>
              <a:gdLst>
                <a:gd name="T0" fmla="*/ 70 w 341"/>
                <a:gd name="T1" fmla="*/ 357 h 370"/>
                <a:gd name="T2" fmla="*/ 54 w 341"/>
                <a:gd name="T3" fmla="*/ 328 h 370"/>
                <a:gd name="T4" fmla="*/ 21 w 341"/>
                <a:gd name="T5" fmla="*/ 264 h 370"/>
                <a:gd name="T6" fmla="*/ 0 w 341"/>
                <a:gd name="T7" fmla="*/ 174 h 370"/>
                <a:gd name="T8" fmla="*/ 63 w 341"/>
                <a:gd name="T9" fmla="*/ 180 h 370"/>
                <a:gd name="T10" fmla="*/ 86 w 341"/>
                <a:gd name="T11" fmla="*/ 106 h 370"/>
                <a:gd name="T12" fmla="*/ 121 w 341"/>
                <a:gd name="T13" fmla="*/ 109 h 370"/>
                <a:gd name="T14" fmla="*/ 166 w 341"/>
                <a:gd name="T15" fmla="*/ 69 h 370"/>
                <a:gd name="T16" fmla="*/ 278 w 341"/>
                <a:gd name="T17" fmla="*/ 1 h 370"/>
                <a:gd name="T18" fmla="*/ 334 w 341"/>
                <a:gd name="T19" fmla="*/ 36 h 370"/>
                <a:gd name="T20" fmla="*/ 323 w 341"/>
                <a:gd name="T21" fmla="*/ 144 h 370"/>
                <a:gd name="T22" fmla="*/ 283 w 341"/>
                <a:gd name="T23" fmla="*/ 230 h 370"/>
                <a:gd name="T24" fmla="*/ 206 w 341"/>
                <a:gd name="T25" fmla="*/ 276 h 370"/>
                <a:gd name="T26" fmla="*/ 131 w 341"/>
                <a:gd name="T27" fmla="*/ 314 h 370"/>
                <a:gd name="T28" fmla="*/ 64 w 341"/>
                <a:gd name="T29" fmla="*/ 370 h 370"/>
                <a:gd name="T30" fmla="*/ 70 w 341"/>
                <a:gd name="T31" fmla="*/ 35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1" h="370">
                  <a:moveTo>
                    <a:pt x="70" y="357"/>
                  </a:moveTo>
                  <a:cubicBezTo>
                    <a:pt x="59" y="348"/>
                    <a:pt x="59" y="341"/>
                    <a:pt x="54" y="328"/>
                  </a:cubicBezTo>
                  <a:cubicBezTo>
                    <a:pt x="45" y="306"/>
                    <a:pt x="31" y="286"/>
                    <a:pt x="21" y="264"/>
                  </a:cubicBezTo>
                  <a:cubicBezTo>
                    <a:pt x="8" y="235"/>
                    <a:pt x="4" y="204"/>
                    <a:pt x="0" y="174"/>
                  </a:cubicBezTo>
                  <a:cubicBezTo>
                    <a:pt x="19" y="183"/>
                    <a:pt x="49" y="205"/>
                    <a:pt x="63" y="180"/>
                  </a:cubicBezTo>
                  <a:cubicBezTo>
                    <a:pt x="74" y="160"/>
                    <a:pt x="58" y="112"/>
                    <a:pt x="86" y="106"/>
                  </a:cubicBezTo>
                  <a:cubicBezTo>
                    <a:pt x="97" y="103"/>
                    <a:pt x="109" y="112"/>
                    <a:pt x="121" y="109"/>
                  </a:cubicBezTo>
                  <a:cubicBezTo>
                    <a:pt x="141" y="105"/>
                    <a:pt x="154" y="84"/>
                    <a:pt x="166" y="69"/>
                  </a:cubicBezTo>
                  <a:cubicBezTo>
                    <a:pt x="196" y="30"/>
                    <a:pt x="226" y="1"/>
                    <a:pt x="278" y="1"/>
                  </a:cubicBezTo>
                  <a:cubicBezTo>
                    <a:pt x="307" y="0"/>
                    <a:pt x="328" y="4"/>
                    <a:pt x="334" y="36"/>
                  </a:cubicBezTo>
                  <a:cubicBezTo>
                    <a:pt x="341" y="72"/>
                    <a:pt x="334" y="110"/>
                    <a:pt x="323" y="144"/>
                  </a:cubicBezTo>
                  <a:cubicBezTo>
                    <a:pt x="314" y="172"/>
                    <a:pt x="304" y="208"/>
                    <a:pt x="283" y="230"/>
                  </a:cubicBezTo>
                  <a:cubicBezTo>
                    <a:pt x="263" y="251"/>
                    <a:pt x="230" y="260"/>
                    <a:pt x="206" y="276"/>
                  </a:cubicBezTo>
                  <a:cubicBezTo>
                    <a:pt x="182" y="291"/>
                    <a:pt x="154" y="299"/>
                    <a:pt x="131" y="314"/>
                  </a:cubicBezTo>
                  <a:cubicBezTo>
                    <a:pt x="106" y="330"/>
                    <a:pt x="89" y="355"/>
                    <a:pt x="64" y="370"/>
                  </a:cubicBezTo>
                  <a:lnTo>
                    <a:pt x="70" y="357"/>
                  </a:ln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0" name="Freeform 36"/>
            <p:cNvSpPr/>
            <p:nvPr/>
          </p:nvSpPr>
          <p:spPr bwMode="auto">
            <a:xfrm>
              <a:off x="3093" y="993"/>
              <a:ext cx="135" cy="275"/>
            </a:xfrm>
            <a:custGeom>
              <a:avLst/>
              <a:gdLst>
                <a:gd name="T0" fmla="*/ 146 w 196"/>
                <a:gd name="T1" fmla="*/ 284 h 400"/>
                <a:gd name="T2" fmla="*/ 14 w 196"/>
                <a:gd name="T3" fmla="*/ 78 h 400"/>
                <a:gd name="T4" fmla="*/ 131 w 196"/>
                <a:gd name="T5" fmla="*/ 79 h 400"/>
                <a:gd name="T6" fmla="*/ 190 w 196"/>
                <a:gd name="T7" fmla="*/ 201 h 400"/>
                <a:gd name="T8" fmla="*/ 174 w 196"/>
                <a:gd name="T9" fmla="*/ 400 h 400"/>
                <a:gd name="T10" fmla="*/ 146 w 196"/>
                <a:gd name="T11" fmla="*/ 284 h 400"/>
              </a:gdLst>
              <a:ahLst/>
              <a:cxnLst>
                <a:cxn ang="0">
                  <a:pos x="T0" y="T1"/>
                </a:cxn>
                <a:cxn ang="0">
                  <a:pos x="T2" y="T3"/>
                </a:cxn>
                <a:cxn ang="0">
                  <a:pos x="T4" y="T5"/>
                </a:cxn>
                <a:cxn ang="0">
                  <a:pos x="T6" y="T7"/>
                </a:cxn>
                <a:cxn ang="0">
                  <a:pos x="T8" y="T9"/>
                </a:cxn>
                <a:cxn ang="0">
                  <a:pos x="T10" y="T11"/>
                </a:cxn>
              </a:cxnLst>
              <a:rect l="0" t="0" r="r" b="b"/>
              <a:pathLst>
                <a:path w="196" h="400">
                  <a:moveTo>
                    <a:pt x="146" y="284"/>
                  </a:moveTo>
                  <a:cubicBezTo>
                    <a:pt x="135" y="222"/>
                    <a:pt x="30" y="138"/>
                    <a:pt x="14" y="78"/>
                  </a:cubicBezTo>
                  <a:cubicBezTo>
                    <a:pt x="0" y="26"/>
                    <a:pt x="71" y="0"/>
                    <a:pt x="131" y="79"/>
                  </a:cubicBezTo>
                  <a:cubicBezTo>
                    <a:pt x="157" y="113"/>
                    <a:pt x="182" y="159"/>
                    <a:pt x="190" y="201"/>
                  </a:cubicBezTo>
                  <a:cubicBezTo>
                    <a:pt x="196" y="227"/>
                    <a:pt x="189" y="375"/>
                    <a:pt x="174" y="400"/>
                  </a:cubicBezTo>
                  <a:lnTo>
                    <a:pt x="146" y="284"/>
                  </a:lnTo>
                  <a:close/>
                </a:path>
              </a:pathLst>
            </a:custGeom>
            <a:solidFill>
              <a:srgbClr val="FFD6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1" name="Freeform 37"/>
            <p:cNvSpPr/>
            <p:nvPr/>
          </p:nvSpPr>
          <p:spPr bwMode="auto">
            <a:xfrm>
              <a:off x="2879" y="1035"/>
              <a:ext cx="489" cy="696"/>
            </a:xfrm>
            <a:custGeom>
              <a:avLst/>
              <a:gdLst>
                <a:gd name="T0" fmla="*/ 432 w 710"/>
                <a:gd name="T1" fmla="*/ 749 h 1009"/>
                <a:gd name="T2" fmla="*/ 610 w 710"/>
                <a:gd name="T3" fmla="*/ 989 h 1009"/>
                <a:gd name="T4" fmla="*/ 675 w 710"/>
                <a:gd name="T5" fmla="*/ 968 h 1009"/>
                <a:gd name="T6" fmla="*/ 675 w 710"/>
                <a:gd name="T7" fmla="*/ 835 h 1009"/>
                <a:gd name="T8" fmla="*/ 522 w 710"/>
                <a:gd name="T9" fmla="*/ 524 h 1009"/>
                <a:gd name="T10" fmla="*/ 337 w 710"/>
                <a:gd name="T11" fmla="*/ 274 h 1009"/>
                <a:gd name="T12" fmla="*/ 155 w 710"/>
                <a:gd name="T13" fmla="*/ 10 h 1009"/>
                <a:gd name="T14" fmla="*/ 7 w 710"/>
                <a:gd name="T15" fmla="*/ 100 h 1009"/>
                <a:gd name="T16" fmla="*/ 46 w 710"/>
                <a:gd name="T17" fmla="*/ 180 h 1009"/>
                <a:gd name="T18" fmla="*/ 432 w 710"/>
                <a:gd name="T19" fmla="*/ 74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1009">
                  <a:moveTo>
                    <a:pt x="432" y="749"/>
                  </a:moveTo>
                  <a:cubicBezTo>
                    <a:pt x="478" y="818"/>
                    <a:pt x="536" y="947"/>
                    <a:pt x="610" y="989"/>
                  </a:cubicBezTo>
                  <a:cubicBezTo>
                    <a:pt x="644" y="1009"/>
                    <a:pt x="645" y="998"/>
                    <a:pt x="675" y="968"/>
                  </a:cubicBezTo>
                  <a:cubicBezTo>
                    <a:pt x="710" y="933"/>
                    <a:pt x="687" y="875"/>
                    <a:pt x="675" y="835"/>
                  </a:cubicBezTo>
                  <a:cubicBezTo>
                    <a:pt x="659" y="778"/>
                    <a:pt x="566" y="570"/>
                    <a:pt x="522" y="524"/>
                  </a:cubicBezTo>
                  <a:cubicBezTo>
                    <a:pt x="441" y="439"/>
                    <a:pt x="432" y="342"/>
                    <a:pt x="337" y="274"/>
                  </a:cubicBezTo>
                  <a:cubicBezTo>
                    <a:pt x="243" y="207"/>
                    <a:pt x="194" y="152"/>
                    <a:pt x="155" y="10"/>
                  </a:cubicBezTo>
                  <a:cubicBezTo>
                    <a:pt x="114" y="0"/>
                    <a:pt x="13" y="83"/>
                    <a:pt x="7" y="100"/>
                  </a:cubicBezTo>
                  <a:cubicBezTo>
                    <a:pt x="0" y="121"/>
                    <a:pt x="31" y="166"/>
                    <a:pt x="46" y="180"/>
                  </a:cubicBezTo>
                  <a:cubicBezTo>
                    <a:pt x="219" y="347"/>
                    <a:pt x="365" y="651"/>
                    <a:pt x="432" y="749"/>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2" name="Freeform 38"/>
            <p:cNvSpPr/>
            <p:nvPr/>
          </p:nvSpPr>
          <p:spPr bwMode="auto">
            <a:xfrm>
              <a:off x="2473" y="92"/>
              <a:ext cx="96" cy="35"/>
            </a:xfrm>
            <a:custGeom>
              <a:avLst/>
              <a:gdLst>
                <a:gd name="T0" fmla="*/ 56 w 139"/>
                <a:gd name="T1" fmla="*/ 40 h 52"/>
                <a:gd name="T2" fmla="*/ 29 w 139"/>
                <a:gd name="T3" fmla="*/ 28 h 52"/>
                <a:gd name="T4" fmla="*/ 81 w 139"/>
                <a:gd name="T5" fmla="*/ 20 h 52"/>
                <a:gd name="T6" fmla="*/ 135 w 139"/>
                <a:gd name="T7" fmla="*/ 10 h 52"/>
                <a:gd name="T8" fmla="*/ 126 w 139"/>
                <a:gd name="T9" fmla="*/ 28 h 52"/>
                <a:gd name="T10" fmla="*/ 109 w 139"/>
                <a:gd name="T11" fmla="*/ 30 h 52"/>
                <a:gd name="T12" fmla="*/ 56 w 139"/>
                <a:gd name="T13" fmla="*/ 40 h 52"/>
              </a:gdLst>
              <a:ahLst/>
              <a:cxnLst>
                <a:cxn ang="0">
                  <a:pos x="T0" y="T1"/>
                </a:cxn>
                <a:cxn ang="0">
                  <a:pos x="T2" y="T3"/>
                </a:cxn>
                <a:cxn ang="0">
                  <a:pos x="T4" y="T5"/>
                </a:cxn>
                <a:cxn ang="0">
                  <a:pos x="T6" y="T7"/>
                </a:cxn>
                <a:cxn ang="0">
                  <a:pos x="T8" y="T9"/>
                </a:cxn>
                <a:cxn ang="0">
                  <a:pos x="T10" y="T11"/>
                </a:cxn>
                <a:cxn ang="0">
                  <a:pos x="T12" y="T13"/>
                </a:cxn>
              </a:cxnLst>
              <a:rect l="0" t="0" r="r" b="b"/>
              <a:pathLst>
                <a:path w="139" h="52">
                  <a:moveTo>
                    <a:pt x="56" y="40"/>
                  </a:moveTo>
                  <a:cubicBezTo>
                    <a:pt x="44" y="44"/>
                    <a:pt x="0" y="52"/>
                    <a:pt x="29" y="28"/>
                  </a:cubicBezTo>
                  <a:cubicBezTo>
                    <a:pt x="41" y="19"/>
                    <a:pt x="65" y="25"/>
                    <a:pt x="81" y="20"/>
                  </a:cubicBezTo>
                  <a:cubicBezTo>
                    <a:pt x="100" y="14"/>
                    <a:pt x="114" y="0"/>
                    <a:pt x="135" y="10"/>
                  </a:cubicBezTo>
                  <a:cubicBezTo>
                    <a:pt x="139" y="13"/>
                    <a:pt x="128" y="27"/>
                    <a:pt x="126" y="28"/>
                  </a:cubicBezTo>
                  <a:cubicBezTo>
                    <a:pt x="118" y="33"/>
                    <a:pt x="116" y="29"/>
                    <a:pt x="109" y="30"/>
                  </a:cubicBezTo>
                  <a:cubicBezTo>
                    <a:pt x="91" y="32"/>
                    <a:pt x="74" y="34"/>
                    <a:pt x="56" y="40"/>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3" name="Freeform 39"/>
            <p:cNvSpPr/>
            <p:nvPr/>
          </p:nvSpPr>
          <p:spPr bwMode="auto">
            <a:xfrm>
              <a:off x="2504" y="119"/>
              <a:ext cx="104" cy="84"/>
            </a:xfrm>
            <a:custGeom>
              <a:avLst/>
              <a:gdLst>
                <a:gd name="T0" fmla="*/ 138 w 152"/>
                <a:gd name="T1" fmla="*/ 87 h 121"/>
                <a:gd name="T2" fmla="*/ 86 w 152"/>
                <a:gd name="T3" fmla="*/ 93 h 121"/>
                <a:gd name="T4" fmla="*/ 42 w 152"/>
                <a:gd name="T5" fmla="*/ 117 h 121"/>
                <a:gd name="T6" fmla="*/ 13 w 152"/>
                <a:gd name="T7" fmla="*/ 100 h 121"/>
                <a:gd name="T8" fmla="*/ 49 w 152"/>
                <a:gd name="T9" fmla="*/ 72 h 121"/>
                <a:gd name="T10" fmla="*/ 0 w 152"/>
                <a:gd name="T11" fmla="*/ 60 h 121"/>
                <a:gd name="T12" fmla="*/ 72 w 152"/>
                <a:gd name="T13" fmla="*/ 51 h 121"/>
                <a:gd name="T14" fmla="*/ 116 w 152"/>
                <a:gd name="T15" fmla="*/ 0 h 121"/>
                <a:gd name="T16" fmla="*/ 138 w 152"/>
                <a:gd name="T17" fmla="*/ 8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21">
                  <a:moveTo>
                    <a:pt x="138" y="87"/>
                  </a:moveTo>
                  <a:cubicBezTo>
                    <a:pt x="123" y="103"/>
                    <a:pt x="105" y="91"/>
                    <a:pt x="86" y="93"/>
                  </a:cubicBezTo>
                  <a:cubicBezTo>
                    <a:pt x="62" y="96"/>
                    <a:pt x="59" y="112"/>
                    <a:pt x="42" y="117"/>
                  </a:cubicBezTo>
                  <a:cubicBezTo>
                    <a:pt x="31" y="121"/>
                    <a:pt x="7" y="114"/>
                    <a:pt x="13" y="100"/>
                  </a:cubicBezTo>
                  <a:cubicBezTo>
                    <a:pt x="18" y="89"/>
                    <a:pt x="46" y="93"/>
                    <a:pt x="49" y="72"/>
                  </a:cubicBezTo>
                  <a:cubicBezTo>
                    <a:pt x="34" y="64"/>
                    <a:pt x="11" y="74"/>
                    <a:pt x="0" y="60"/>
                  </a:cubicBezTo>
                  <a:cubicBezTo>
                    <a:pt x="12" y="42"/>
                    <a:pt x="54" y="58"/>
                    <a:pt x="72" y="51"/>
                  </a:cubicBezTo>
                  <a:cubicBezTo>
                    <a:pt x="88" y="45"/>
                    <a:pt x="118" y="23"/>
                    <a:pt x="116" y="0"/>
                  </a:cubicBezTo>
                  <a:cubicBezTo>
                    <a:pt x="116" y="0"/>
                    <a:pt x="152" y="72"/>
                    <a:pt x="138" y="87"/>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4" name="Freeform 40"/>
            <p:cNvSpPr/>
            <p:nvPr/>
          </p:nvSpPr>
          <p:spPr bwMode="auto">
            <a:xfrm>
              <a:off x="2554" y="249"/>
              <a:ext cx="153" cy="179"/>
            </a:xfrm>
            <a:custGeom>
              <a:avLst/>
              <a:gdLst>
                <a:gd name="T0" fmla="*/ 49 w 222"/>
                <a:gd name="T1" fmla="*/ 10 h 260"/>
                <a:gd name="T2" fmla="*/ 11 w 222"/>
                <a:gd name="T3" fmla="*/ 54 h 260"/>
                <a:gd name="T4" fmla="*/ 48 w 222"/>
                <a:gd name="T5" fmla="*/ 25 h 260"/>
                <a:gd name="T6" fmla="*/ 129 w 222"/>
                <a:gd name="T7" fmla="*/ 29 h 260"/>
                <a:gd name="T8" fmla="*/ 51 w 222"/>
                <a:gd name="T9" fmla="*/ 60 h 260"/>
                <a:gd name="T10" fmla="*/ 122 w 222"/>
                <a:gd name="T11" fmla="*/ 67 h 260"/>
                <a:gd name="T12" fmla="*/ 85 w 222"/>
                <a:gd name="T13" fmla="*/ 130 h 260"/>
                <a:gd name="T14" fmla="*/ 118 w 222"/>
                <a:gd name="T15" fmla="*/ 126 h 260"/>
                <a:gd name="T16" fmla="*/ 106 w 222"/>
                <a:gd name="T17" fmla="*/ 172 h 260"/>
                <a:gd name="T18" fmla="*/ 148 w 222"/>
                <a:gd name="T19" fmla="*/ 193 h 260"/>
                <a:gd name="T20" fmla="*/ 219 w 222"/>
                <a:gd name="T21" fmla="*/ 260 h 260"/>
                <a:gd name="T22" fmla="*/ 162 w 222"/>
                <a:gd name="T23" fmla="*/ 121 h 260"/>
                <a:gd name="T24" fmla="*/ 134 w 222"/>
                <a:gd name="T25" fmla="*/ 24 h 260"/>
                <a:gd name="T26" fmla="*/ 49 w 222"/>
                <a:gd name="T27" fmla="*/ 1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260">
                  <a:moveTo>
                    <a:pt x="49" y="10"/>
                  </a:moveTo>
                  <a:cubicBezTo>
                    <a:pt x="27" y="18"/>
                    <a:pt x="0" y="62"/>
                    <a:pt x="11" y="54"/>
                  </a:cubicBezTo>
                  <a:cubicBezTo>
                    <a:pt x="27" y="43"/>
                    <a:pt x="33" y="31"/>
                    <a:pt x="48" y="25"/>
                  </a:cubicBezTo>
                  <a:cubicBezTo>
                    <a:pt x="76" y="13"/>
                    <a:pt x="101" y="22"/>
                    <a:pt x="129" y="29"/>
                  </a:cubicBezTo>
                  <a:cubicBezTo>
                    <a:pt x="119" y="53"/>
                    <a:pt x="70" y="48"/>
                    <a:pt x="51" y="60"/>
                  </a:cubicBezTo>
                  <a:cubicBezTo>
                    <a:pt x="62" y="85"/>
                    <a:pt x="105" y="44"/>
                    <a:pt x="122" y="67"/>
                  </a:cubicBezTo>
                  <a:cubicBezTo>
                    <a:pt x="138" y="90"/>
                    <a:pt x="82" y="109"/>
                    <a:pt x="85" y="130"/>
                  </a:cubicBezTo>
                  <a:cubicBezTo>
                    <a:pt x="95" y="129"/>
                    <a:pt x="111" y="123"/>
                    <a:pt x="118" y="126"/>
                  </a:cubicBezTo>
                  <a:cubicBezTo>
                    <a:pt x="116" y="142"/>
                    <a:pt x="94" y="157"/>
                    <a:pt x="106" y="172"/>
                  </a:cubicBezTo>
                  <a:cubicBezTo>
                    <a:pt x="115" y="182"/>
                    <a:pt x="136" y="183"/>
                    <a:pt x="148" y="193"/>
                  </a:cubicBezTo>
                  <a:cubicBezTo>
                    <a:pt x="172" y="214"/>
                    <a:pt x="193" y="242"/>
                    <a:pt x="219" y="260"/>
                  </a:cubicBezTo>
                  <a:cubicBezTo>
                    <a:pt x="222" y="213"/>
                    <a:pt x="176" y="166"/>
                    <a:pt x="162" y="121"/>
                  </a:cubicBezTo>
                  <a:cubicBezTo>
                    <a:pt x="153" y="90"/>
                    <a:pt x="153" y="52"/>
                    <a:pt x="134" y="24"/>
                  </a:cubicBezTo>
                  <a:cubicBezTo>
                    <a:pt x="118" y="0"/>
                    <a:pt x="74" y="1"/>
                    <a:pt x="49" y="10"/>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5" name="Freeform 41"/>
            <p:cNvSpPr/>
            <p:nvPr/>
          </p:nvSpPr>
          <p:spPr bwMode="auto">
            <a:xfrm>
              <a:off x="2533" y="212"/>
              <a:ext cx="95" cy="28"/>
            </a:xfrm>
            <a:custGeom>
              <a:avLst/>
              <a:gdLst>
                <a:gd name="T0" fmla="*/ 136 w 137"/>
                <a:gd name="T1" fmla="*/ 35 h 41"/>
                <a:gd name="T2" fmla="*/ 59 w 137"/>
                <a:gd name="T3" fmla="*/ 14 h 41"/>
                <a:gd name="T4" fmla="*/ 27 w 137"/>
                <a:gd name="T5" fmla="*/ 36 h 41"/>
                <a:gd name="T6" fmla="*/ 11 w 137"/>
                <a:gd name="T7" fmla="*/ 22 h 41"/>
                <a:gd name="T8" fmla="*/ 44 w 137"/>
                <a:gd name="T9" fmla="*/ 11 h 41"/>
                <a:gd name="T10" fmla="*/ 80 w 137"/>
                <a:gd name="T11" fmla="*/ 1 h 41"/>
                <a:gd name="T12" fmla="*/ 137 w 137"/>
                <a:gd name="T13" fmla="*/ 41 h 41"/>
                <a:gd name="T14" fmla="*/ 136 w 137"/>
                <a:gd name="T15" fmla="*/ 35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41">
                  <a:moveTo>
                    <a:pt x="136" y="35"/>
                  </a:moveTo>
                  <a:cubicBezTo>
                    <a:pt x="114" y="15"/>
                    <a:pt x="87" y="3"/>
                    <a:pt x="59" y="14"/>
                  </a:cubicBezTo>
                  <a:cubicBezTo>
                    <a:pt x="47" y="19"/>
                    <a:pt x="38" y="32"/>
                    <a:pt x="27" y="36"/>
                  </a:cubicBezTo>
                  <a:cubicBezTo>
                    <a:pt x="15" y="40"/>
                    <a:pt x="0" y="35"/>
                    <a:pt x="11" y="22"/>
                  </a:cubicBezTo>
                  <a:cubicBezTo>
                    <a:pt x="16" y="16"/>
                    <a:pt x="36" y="14"/>
                    <a:pt x="44" y="11"/>
                  </a:cubicBezTo>
                  <a:cubicBezTo>
                    <a:pt x="57" y="5"/>
                    <a:pt x="65" y="0"/>
                    <a:pt x="80" y="1"/>
                  </a:cubicBezTo>
                  <a:cubicBezTo>
                    <a:pt x="102" y="2"/>
                    <a:pt x="136" y="14"/>
                    <a:pt x="137" y="41"/>
                  </a:cubicBezTo>
                  <a:lnTo>
                    <a:pt x="136" y="35"/>
                  </a:ln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6" name="Freeform 42"/>
            <p:cNvSpPr/>
            <p:nvPr/>
          </p:nvSpPr>
          <p:spPr bwMode="auto">
            <a:xfrm>
              <a:off x="2460" y="483"/>
              <a:ext cx="57" cy="128"/>
            </a:xfrm>
            <a:custGeom>
              <a:avLst/>
              <a:gdLst>
                <a:gd name="T0" fmla="*/ 68 w 82"/>
                <a:gd name="T1" fmla="*/ 21 h 186"/>
                <a:gd name="T2" fmla="*/ 41 w 82"/>
                <a:gd name="T3" fmla="*/ 46 h 186"/>
                <a:gd name="T4" fmla="*/ 41 w 82"/>
                <a:gd name="T5" fmla="*/ 47 h 186"/>
                <a:gd name="T6" fmla="*/ 3 w 82"/>
                <a:gd name="T7" fmla="*/ 181 h 186"/>
                <a:gd name="T8" fmla="*/ 3 w 82"/>
                <a:gd name="T9" fmla="*/ 186 h 186"/>
                <a:gd name="T10" fmla="*/ 4 w 82"/>
                <a:gd name="T11" fmla="*/ 174 h 186"/>
                <a:gd name="T12" fmla="*/ 22 w 82"/>
                <a:gd name="T13" fmla="*/ 113 h 186"/>
                <a:gd name="T14" fmla="*/ 82 w 82"/>
                <a:gd name="T15" fmla="*/ 0 h 186"/>
                <a:gd name="T16" fmla="*/ 68 w 82"/>
                <a:gd name="T17" fmla="*/ 2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86">
                  <a:moveTo>
                    <a:pt x="68" y="21"/>
                  </a:moveTo>
                  <a:cubicBezTo>
                    <a:pt x="60" y="31"/>
                    <a:pt x="51" y="39"/>
                    <a:pt x="41" y="46"/>
                  </a:cubicBezTo>
                  <a:cubicBezTo>
                    <a:pt x="41" y="47"/>
                    <a:pt x="41" y="47"/>
                    <a:pt x="41" y="47"/>
                  </a:cubicBezTo>
                  <a:cubicBezTo>
                    <a:pt x="39" y="79"/>
                    <a:pt x="0" y="141"/>
                    <a:pt x="3" y="181"/>
                  </a:cubicBezTo>
                  <a:cubicBezTo>
                    <a:pt x="3" y="182"/>
                    <a:pt x="3" y="184"/>
                    <a:pt x="3" y="186"/>
                  </a:cubicBezTo>
                  <a:cubicBezTo>
                    <a:pt x="3" y="181"/>
                    <a:pt x="4" y="176"/>
                    <a:pt x="4" y="174"/>
                  </a:cubicBezTo>
                  <a:cubicBezTo>
                    <a:pt x="7" y="153"/>
                    <a:pt x="14" y="132"/>
                    <a:pt x="22" y="113"/>
                  </a:cubicBezTo>
                  <a:cubicBezTo>
                    <a:pt x="38" y="73"/>
                    <a:pt x="62" y="38"/>
                    <a:pt x="82" y="0"/>
                  </a:cubicBezTo>
                  <a:cubicBezTo>
                    <a:pt x="78" y="6"/>
                    <a:pt x="73" y="14"/>
                    <a:pt x="68" y="21"/>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7" name="Freeform 43"/>
            <p:cNvSpPr/>
            <p:nvPr/>
          </p:nvSpPr>
          <p:spPr bwMode="auto">
            <a:xfrm>
              <a:off x="2492" y="378"/>
              <a:ext cx="124" cy="416"/>
            </a:xfrm>
            <a:custGeom>
              <a:avLst/>
              <a:gdLst>
                <a:gd name="T0" fmla="*/ 157 w 180"/>
                <a:gd name="T1" fmla="*/ 240 h 604"/>
                <a:gd name="T2" fmla="*/ 117 w 180"/>
                <a:gd name="T3" fmla="*/ 84 h 604"/>
                <a:gd name="T4" fmla="*/ 6 w 180"/>
                <a:gd name="T5" fmla="*/ 28 h 604"/>
                <a:gd name="T6" fmla="*/ 6 w 180"/>
                <a:gd name="T7" fmla="*/ 28 h 604"/>
                <a:gd name="T8" fmla="*/ 0 w 180"/>
                <a:gd name="T9" fmla="*/ 34 h 604"/>
                <a:gd name="T10" fmla="*/ 57 w 180"/>
                <a:gd name="T11" fmla="*/ 27 h 604"/>
                <a:gd name="T12" fmla="*/ 100 w 180"/>
                <a:gd name="T13" fmla="*/ 73 h 604"/>
                <a:gd name="T14" fmla="*/ 118 w 180"/>
                <a:gd name="T15" fmla="*/ 111 h 604"/>
                <a:gd name="T16" fmla="*/ 124 w 180"/>
                <a:gd name="T17" fmla="*/ 143 h 604"/>
                <a:gd name="T18" fmla="*/ 138 w 180"/>
                <a:gd name="T19" fmla="*/ 179 h 604"/>
                <a:gd name="T20" fmla="*/ 140 w 180"/>
                <a:gd name="T21" fmla="*/ 218 h 604"/>
                <a:gd name="T22" fmla="*/ 164 w 180"/>
                <a:gd name="T23" fmla="*/ 302 h 604"/>
                <a:gd name="T24" fmla="*/ 137 w 180"/>
                <a:gd name="T25" fmla="*/ 278 h 604"/>
                <a:gd name="T26" fmla="*/ 111 w 180"/>
                <a:gd name="T27" fmla="*/ 272 h 604"/>
                <a:gd name="T28" fmla="*/ 137 w 180"/>
                <a:gd name="T29" fmla="*/ 285 h 604"/>
                <a:gd name="T30" fmla="*/ 168 w 180"/>
                <a:gd name="T31" fmla="*/ 315 h 604"/>
                <a:gd name="T32" fmla="*/ 172 w 180"/>
                <a:gd name="T33" fmla="*/ 338 h 604"/>
                <a:gd name="T34" fmla="*/ 173 w 180"/>
                <a:gd name="T35" fmla="*/ 437 h 604"/>
                <a:gd name="T36" fmla="*/ 172 w 180"/>
                <a:gd name="T37" fmla="*/ 465 h 604"/>
                <a:gd name="T38" fmla="*/ 170 w 180"/>
                <a:gd name="T39" fmla="*/ 484 h 604"/>
                <a:gd name="T40" fmla="*/ 166 w 180"/>
                <a:gd name="T41" fmla="*/ 502 h 604"/>
                <a:gd name="T42" fmla="*/ 165 w 180"/>
                <a:gd name="T43" fmla="*/ 515 h 604"/>
                <a:gd name="T44" fmla="*/ 159 w 180"/>
                <a:gd name="T45" fmla="*/ 538 h 604"/>
                <a:gd name="T46" fmla="*/ 164 w 180"/>
                <a:gd name="T47" fmla="*/ 543 h 604"/>
                <a:gd name="T48" fmla="*/ 174 w 180"/>
                <a:gd name="T49" fmla="*/ 603 h 604"/>
                <a:gd name="T50" fmla="*/ 178 w 180"/>
                <a:gd name="T51" fmla="*/ 573 h 604"/>
                <a:gd name="T52" fmla="*/ 173 w 180"/>
                <a:gd name="T53" fmla="*/ 534 h 604"/>
                <a:gd name="T54" fmla="*/ 176 w 180"/>
                <a:gd name="T55" fmla="*/ 455 h 604"/>
                <a:gd name="T56" fmla="*/ 174 w 180"/>
                <a:gd name="T57" fmla="*/ 373 h 604"/>
                <a:gd name="T58" fmla="*/ 170 w 180"/>
                <a:gd name="T59" fmla="*/ 309 h 604"/>
                <a:gd name="T60" fmla="*/ 157 w 180"/>
                <a:gd name="T61" fmla="*/ 2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604">
                  <a:moveTo>
                    <a:pt x="157" y="240"/>
                  </a:moveTo>
                  <a:cubicBezTo>
                    <a:pt x="147" y="189"/>
                    <a:pt x="138" y="132"/>
                    <a:pt x="117" y="84"/>
                  </a:cubicBezTo>
                  <a:cubicBezTo>
                    <a:pt x="96" y="36"/>
                    <a:pt x="52" y="0"/>
                    <a:pt x="6" y="28"/>
                  </a:cubicBezTo>
                  <a:cubicBezTo>
                    <a:pt x="6" y="28"/>
                    <a:pt x="6" y="28"/>
                    <a:pt x="6" y="28"/>
                  </a:cubicBezTo>
                  <a:cubicBezTo>
                    <a:pt x="4" y="30"/>
                    <a:pt x="2" y="32"/>
                    <a:pt x="0" y="34"/>
                  </a:cubicBezTo>
                  <a:cubicBezTo>
                    <a:pt x="26" y="18"/>
                    <a:pt x="41" y="20"/>
                    <a:pt x="57" y="27"/>
                  </a:cubicBezTo>
                  <a:cubicBezTo>
                    <a:pt x="80" y="36"/>
                    <a:pt x="89" y="52"/>
                    <a:pt x="100" y="73"/>
                  </a:cubicBezTo>
                  <a:cubicBezTo>
                    <a:pt x="106" y="83"/>
                    <a:pt x="113" y="99"/>
                    <a:pt x="118" y="111"/>
                  </a:cubicBezTo>
                  <a:cubicBezTo>
                    <a:pt x="122" y="121"/>
                    <a:pt x="120" y="132"/>
                    <a:pt x="124" y="143"/>
                  </a:cubicBezTo>
                  <a:cubicBezTo>
                    <a:pt x="129" y="155"/>
                    <a:pt x="136" y="165"/>
                    <a:pt x="138" y="179"/>
                  </a:cubicBezTo>
                  <a:cubicBezTo>
                    <a:pt x="139" y="192"/>
                    <a:pt x="138" y="205"/>
                    <a:pt x="140" y="218"/>
                  </a:cubicBezTo>
                  <a:cubicBezTo>
                    <a:pt x="146" y="242"/>
                    <a:pt x="166" y="280"/>
                    <a:pt x="164" y="302"/>
                  </a:cubicBezTo>
                  <a:cubicBezTo>
                    <a:pt x="159" y="294"/>
                    <a:pt x="148" y="282"/>
                    <a:pt x="137" y="278"/>
                  </a:cubicBezTo>
                  <a:cubicBezTo>
                    <a:pt x="126" y="274"/>
                    <a:pt x="112" y="266"/>
                    <a:pt x="111" y="272"/>
                  </a:cubicBezTo>
                  <a:cubicBezTo>
                    <a:pt x="112" y="276"/>
                    <a:pt x="131" y="281"/>
                    <a:pt x="137" y="285"/>
                  </a:cubicBezTo>
                  <a:cubicBezTo>
                    <a:pt x="148" y="291"/>
                    <a:pt x="170" y="301"/>
                    <a:pt x="168" y="315"/>
                  </a:cubicBezTo>
                  <a:cubicBezTo>
                    <a:pt x="167" y="321"/>
                    <a:pt x="173" y="331"/>
                    <a:pt x="172" y="338"/>
                  </a:cubicBezTo>
                  <a:cubicBezTo>
                    <a:pt x="171" y="386"/>
                    <a:pt x="173" y="432"/>
                    <a:pt x="173" y="437"/>
                  </a:cubicBezTo>
                  <a:cubicBezTo>
                    <a:pt x="173" y="443"/>
                    <a:pt x="172" y="458"/>
                    <a:pt x="172" y="465"/>
                  </a:cubicBezTo>
                  <a:cubicBezTo>
                    <a:pt x="172" y="472"/>
                    <a:pt x="173" y="478"/>
                    <a:pt x="170" y="484"/>
                  </a:cubicBezTo>
                  <a:cubicBezTo>
                    <a:pt x="167" y="491"/>
                    <a:pt x="166" y="494"/>
                    <a:pt x="166" y="502"/>
                  </a:cubicBezTo>
                  <a:cubicBezTo>
                    <a:pt x="166" y="509"/>
                    <a:pt x="167" y="508"/>
                    <a:pt x="165" y="515"/>
                  </a:cubicBezTo>
                  <a:cubicBezTo>
                    <a:pt x="163" y="523"/>
                    <a:pt x="163" y="532"/>
                    <a:pt x="159" y="538"/>
                  </a:cubicBezTo>
                  <a:cubicBezTo>
                    <a:pt x="154" y="544"/>
                    <a:pt x="159" y="553"/>
                    <a:pt x="164" y="543"/>
                  </a:cubicBezTo>
                  <a:cubicBezTo>
                    <a:pt x="175" y="529"/>
                    <a:pt x="165" y="600"/>
                    <a:pt x="174" y="603"/>
                  </a:cubicBezTo>
                  <a:cubicBezTo>
                    <a:pt x="178" y="604"/>
                    <a:pt x="178" y="576"/>
                    <a:pt x="178" y="573"/>
                  </a:cubicBezTo>
                  <a:cubicBezTo>
                    <a:pt x="178" y="559"/>
                    <a:pt x="175" y="547"/>
                    <a:pt x="173" y="534"/>
                  </a:cubicBezTo>
                  <a:cubicBezTo>
                    <a:pt x="169" y="508"/>
                    <a:pt x="174" y="481"/>
                    <a:pt x="176" y="455"/>
                  </a:cubicBezTo>
                  <a:cubicBezTo>
                    <a:pt x="177" y="431"/>
                    <a:pt x="173" y="398"/>
                    <a:pt x="174" y="373"/>
                  </a:cubicBezTo>
                  <a:cubicBezTo>
                    <a:pt x="174" y="350"/>
                    <a:pt x="180" y="340"/>
                    <a:pt x="170" y="309"/>
                  </a:cubicBezTo>
                  <a:cubicBezTo>
                    <a:pt x="163" y="285"/>
                    <a:pt x="162" y="264"/>
                    <a:pt x="157" y="240"/>
                  </a:cubicBezTo>
                  <a:close/>
                </a:path>
              </a:pathLst>
            </a:custGeom>
            <a:solidFill>
              <a:srgbClr val="96573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8" name="Freeform 44"/>
            <p:cNvSpPr/>
            <p:nvPr/>
          </p:nvSpPr>
          <p:spPr bwMode="auto">
            <a:xfrm>
              <a:off x="2447" y="-25"/>
              <a:ext cx="121" cy="435"/>
            </a:xfrm>
            <a:custGeom>
              <a:avLst/>
              <a:gdLst>
                <a:gd name="T0" fmla="*/ 74 w 175"/>
                <a:gd name="T1" fmla="*/ 335 h 632"/>
                <a:gd name="T2" fmla="*/ 37 w 175"/>
                <a:gd name="T3" fmla="*/ 206 h 632"/>
                <a:gd name="T4" fmla="*/ 15 w 175"/>
                <a:gd name="T5" fmla="*/ 73 h 632"/>
                <a:gd name="T6" fmla="*/ 34 w 175"/>
                <a:gd name="T7" fmla="*/ 0 h 632"/>
                <a:gd name="T8" fmla="*/ 27 w 175"/>
                <a:gd name="T9" fmla="*/ 186 h 632"/>
                <a:gd name="T10" fmla="*/ 69 w 175"/>
                <a:gd name="T11" fmla="*/ 349 h 632"/>
                <a:gd name="T12" fmla="*/ 148 w 175"/>
                <a:gd name="T13" fmla="*/ 562 h 632"/>
                <a:gd name="T14" fmla="*/ 175 w 175"/>
                <a:gd name="T15" fmla="*/ 632 h 632"/>
                <a:gd name="T16" fmla="*/ 175 w 175"/>
                <a:gd name="T17" fmla="*/ 632 h 632"/>
                <a:gd name="T18" fmla="*/ 109 w 175"/>
                <a:gd name="T19" fmla="*/ 456 h 632"/>
                <a:gd name="T20" fmla="*/ 74 w 175"/>
                <a:gd name="T21" fmla="*/ 335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632">
                  <a:moveTo>
                    <a:pt x="74" y="335"/>
                  </a:moveTo>
                  <a:cubicBezTo>
                    <a:pt x="66" y="291"/>
                    <a:pt x="46" y="250"/>
                    <a:pt x="37" y="206"/>
                  </a:cubicBezTo>
                  <a:cubicBezTo>
                    <a:pt x="28" y="162"/>
                    <a:pt x="15" y="118"/>
                    <a:pt x="15" y="73"/>
                  </a:cubicBezTo>
                  <a:cubicBezTo>
                    <a:pt x="15" y="46"/>
                    <a:pt x="22" y="21"/>
                    <a:pt x="34" y="0"/>
                  </a:cubicBezTo>
                  <a:cubicBezTo>
                    <a:pt x="0" y="36"/>
                    <a:pt x="10" y="89"/>
                    <a:pt x="27" y="186"/>
                  </a:cubicBezTo>
                  <a:cubicBezTo>
                    <a:pt x="36" y="238"/>
                    <a:pt x="50" y="271"/>
                    <a:pt x="69" y="349"/>
                  </a:cubicBezTo>
                  <a:cubicBezTo>
                    <a:pt x="88" y="426"/>
                    <a:pt x="121" y="495"/>
                    <a:pt x="148" y="562"/>
                  </a:cubicBezTo>
                  <a:cubicBezTo>
                    <a:pt x="156" y="579"/>
                    <a:pt x="165" y="605"/>
                    <a:pt x="175" y="632"/>
                  </a:cubicBezTo>
                  <a:cubicBezTo>
                    <a:pt x="175" y="632"/>
                    <a:pt x="175" y="632"/>
                    <a:pt x="175" y="632"/>
                  </a:cubicBezTo>
                  <a:cubicBezTo>
                    <a:pt x="169" y="606"/>
                    <a:pt x="122" y="487"/>
                    <a:pt x="109" y="456"/>
                  </a:cubicBezTo>
                  <a:cubicBezTo>
                    <a:pt x="91" y="416"/>
                    <a:pt x="82" y="378"/>
                    <a:pt x="74" y="335"/>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9" name="Freeform 45"/>
            <p:cNvSpPr/>
            <p:nvPr/>
          </p:nvSpPr>
          <p:spPr bwMode="auto">
            <a:xfrm>
              <a:off x="2683" y="319"/>
              <a:ext cx="150" cy="120"/>
            </a:xfrm>
            <a:custGeom>
              <a:avLst/>
              <a:gdLst>
                <a:gd name="T0" fmla="*/ 218 w 218"/>
                <a:gd name="T1" fmla="*/ 120 h 174"/>
                <a:gd name="T2" fmla="*/ 128 w 218"/>
                <a:gd name="T3" fmla="*/ 163 h 174"/>
                <a:gd name="T4" fmla="*/ 0 w 218"/>
                <a:gd name="T5" fmla="*/ 0 h 174"/>
                <a:gd name="T6" fmla="*/ 135 w 218"/>
                <a:gd name="T7" fmla="*/ 170 h 174"/>
                <a:gd name="T8" fmla="*/ 199 w 218"/>
                <a:gd name="T9" fmla="*/ 138 h 174"/>
                <a:gd name="T10" fmla="*/ 218 w 218"/>
                <a:gd name="T11" fmla="*/ 120 h 174"/>
              </a:gdLst>
              <a:ahLst/>
              <a:cxnLst>
                <a:cxn ang="0">
                  <a:pos x="T0" y="T1"/>
                </a:cxn>
                <a:cxn ang="0">
                  <a:pos x="T2" y="T3"/>
                </a:cxn>
                <a:cxn ang="0">
                  <a:pos x="T4" y="T5"/>
                </a:cxn>
                <a:cxn ang="0">
                  <a:pos x="T6" y="T7"/>
                </a:cxn>
                <a:cxn ang="0">
                  <a:pos x="T8" y="T9"/>
                </a:cxn>
                <a:cxn ang="0">
                  <a:pos x="T10" y="T11"/>
                </a:cxn>
              </a:cxnLst>
              <a:rect l="0" t="0" r="r" b="b"/>
              <a:pathLst>
                <a:path w="218" h="174">
                  <a:moveTo>
                    <a:pt x="218" y="120"/>
                  </a:moveTo>
                  <a:cubicBezTo>
                    <a:pt x="192" y="136"/>
                    <a:pt x="167" y="174"/>
                    <a:pt x="128" y="163"/>
                  </a:cubicBezTo>
                  <a:cubicBezTo>
                    <a:pt x="87" y="151"/>
                    <a:pt x="27" y="98"/>
                    <a:pt x="0" y="0"/>
                  </a:cubicBezTo>
                  <a:cubicBezTo>
                    <a:pt x="14" y="76"/>
                    <a:pt x="86" y="172"/>
                    <a:pt x="135" y="170"/>
                  </a:cubicBezTo>
                  <a:cubicBezTo>
                    <a:pt x="160" y="169"/>
                    <a:pt x="181" y="154"/>
                    <a:pt x="199" y="138"/>
                  </a:cubicBezTo>
                  <a:cubicBezTo>
                    <a:pt x="201" y="136"/>
                    <a:pt x="210" y="128"/>
                    <a:pt x="218" y="120"/>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0" name="Freeform 46"/>
            <p:cNvSpPr/>
            <p:nvPr/>
          </p:nvSpPr>
          <p:spPr bwMode="auto">
            <a:xfrm>
              <a:off x="3031" y="442"/>
              <a:ext cx="85" cy="38"/>
            </a:xfrm>
            <a:custGeom>
              <a:avLst/>
              <a:gdLst>
                <a:gd name="T0" fmla="*/ 89 w 123"/>
                <a:gd name="T1" fmla="*/ 54 h 56"/>
                <a:gd name="T2" fmla="*/ 123 w 123"/>
                <a:gd name="T3" fmla="*/ 36 h 56"/>
                <a:gd name="T4" fmla="*/ 72 w 123"/>
                <a:gd name="T5" fmla="*/ 43 h 56"/>
                <a:gd name="T6" fmla="*/ 0 w 123"/>
                <a:gd name="T7" fmla="*/ 0 h 56"/>
                <a:gd name="T8" fmla="*/ 43 w 123"/>
                <a:gd name="T9" fmla="*/ 40 h 56"/>
                <a:gd name="T10" fmla="*/ 89 w 123"/>
                <a:gd name="T11" fmla="*/ 54 h 56"/>
              </a:gdLst>
              <a:ahLst/>
              <a:cxnLst>
                <a:cxn ang="0">
                  <a:pos x="T0" y="T1"/>
                </a:cxn>
                <a:cxn ang="0">
                  <a:pos x="T2" y="T3"/>
                </a:cxn>
                <a:cxn ang="0">
                  <a:pos x="T4" y="T5"/>
                </a:cxn>
                <a:cxn ang="0">
                  <a:pos x="T6" y="T7"/>
                </a:cxn>
                <a:cxn ang="0">
                  <a:pos x="T8" y="T9"/>
                </a:cxn>
                <a:cxn ang="0">
                  <a:pos x="T10" y="T11"/>
                </a:cxn>
              </a:cxnLst>
              <a:rect l="0" t="0" r="r" b="b"/>
              <a:pathLst>
                <a:path w="123" h="56">
                  <a:moveTo>
                    <a:pt x="89" y="54"/>
                  </a:moveTo>
                  <a:cubicBezTo>
                    <a:pt x="100" y="52"/>
                    <a:pt x="113" y="44"/>
                    <a:pt x="123" y="36"/>
                  </a:cubicBezTo>
                  <a:cubicBezTo>
                    <a:pt x="104" y="40"/>
                    <a:pt x="93" y="51"/>
                    <a:pt x="72" y="43"/>
                  </a:cubicBezTo>
                  <a:cubicBezTo>
                    <a:pt x="36" y="28"/>
                    <a:pt x="20" y="12"/>
                    <a:pt x="0" y="0"/>
                  </a:cubicBezTo>
                  <a:cubicBezTo>
                    <a:pt x="13" y="13"/>
                    <a:pt x="23" y="25"/>
                    <a:pt x="43" y="40"/>
                  </a:cubicBezTo>
                  <a:cubicBezTo>
                    <a:pt x="56" y="50"/>
                    <a:pt x="71" y="56"/>
                    <a:pt x="89" y="54"/>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1" name="Freeform 47"/>
            <p:cNvSpPr/>
            <p:nvPr/>
          </p:nvSpPr>
          <p:spPr bwMode="auto">
            <a:xfrm>
              <a:off x="2920" y="433"/>
              <a:ext cx="52" cy="25"/>
            </a:xfrm>
            <a:custGeom>
              <a:avLst/>
              <a:gdLst>
                <a:gd name="T0" fmla="*/ 75 w 75"/>
                <a:gd name="T1" fmla="*/ 8 h 36"/>
                <a:gd name="T2" fmla="*/ 30 w 75"/>
                <a:gd name="T3" fmla="*/ 15 h 36"/>
                <a:gd name="T4" fmla="*/ 0 w 75"/>
                <a:gd name="T5" fmla="*/ 0 h 36"/>
                <a:gd name="T6" fmla="*/ 75 w 75"/>
                <a:gd name="T7" fmla="*/ 8 h 36"/>
              </a:gdLst>
              <a:ahLst/>
              <a:cxnLst>
                <a:cxn ang="0">
                  <a:pos x="T0" y="T1"/>
                </a:cxn>
                <a:cxn ang="0">
                  <a:pos x="T2" y="T3"/>
                </a:cxn>
                <a:cxn ang="0">
                  <a:pos x="T4" y="T5"/>
                </a:cxn>
                <a:cxn ang="0">
                  <a:pos x="T6" y="T7"/>
                </a:cxn>
              </a:cxnLst>
              <a:rect l="0" t="0" r="r" b="b"/>
              <a:pathLst>
                <a:path w="75" h="36">
                  <a:moveTo>
                    <a:pt x="75" y="8"/>
                  </a:moveTo>
                  <a:cubicBezTo>
                    <a:pt x="65" y="14"/>
                    <a:pt x="54" y="20"/>
                    <a:pt x="30" y="15"/>
                  </a:cubicBezTo>
                  <a:cubicBezTo>
                    <a:pt x="18" y="12"/>
                    <a:pt x="8" y="7"/>
                    <a:pt x="0" y="0"/>
                  </a:cubicBezTo>
                  <a:cubicBezTo>
                    <a:pt x="30" y="27"/>
                    <a:pt x="57" y="36"/>
                    <a:pt x="75" y="8"/>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2" name="Freeform 48"/>
            <p:cNvSpPr>
              <a:spLocks noEditPoints="1"/>
            </p:cNvSpPr>
            <p:nvPr/>
          </p:nvSpPr>
          <p:spPr bwMode="auto">
            <a:xfrm>
              <a:off x="2463" y="563"/>
              <a:ext cx="703" cy="1409"/>
            </a:xfrm>
            <a:custGeom>
              <a:avLst/>
              <a:gdLst>
                <a:gd name="T0" fmla="*/ 40 w 1020"/>
                <a:gd name="T1" fmla="*/ 28 h 2046"/>
                <a:gd name="T2" fmla="*/ 22 w 1020"/>
                <a:gd name="T3" fmla="*/ 60 h 2046"/>
                <a:gd name="T4" fmla="*/ 4 w 1020"/>
                <a:gd name="T5" fmla="*/ 79 h 2046"/>
                <a:gd name="T6" fmla="*/ 0 w 1020"/>
                <a:gd name="T7" fmla="*/ 76 h 2046"/>
                <a:gd name="T8" fmla="*/ 94 w 1020"/>
                <a:gd name="T9" fmla="*/ 276 h 2046"/>
                <a:gd name="T10" fmla="*/ 132 w 1020"/>
                <a:gd name="T11" fmla="*/ 413 h 2046"/>
                <a:gd name="T12" fmla="*/ 359 w 1020"/>
                <a:gd name="T13" fmla="*/ 716 h 2046"/>
                <a:gd name="T14" fmla="*/ 456 w 1020"/>
                <a:gd name="T15" fmla="*/ 795 h 2046"/>
                <a:gd name="T16" fmla="*/ 596 w 1020"/>
                <a:gd name="T17" fmla="*/ 1042 h 2046"/>
                <a:gd name="T18" fmla="*/ 899 w 1020"/>
                <a:gd name="T19" fmla="*/ 1774 h 2046"/>
                <a:gd name="T20" fmla="*/ 994 w 1020"/>
                <a:gd name="T21" fmla="*/ 2046 h 2046"/>
                <a:gd name="T22" fmla="*/ 1020 w 1020"/>
                <a:gd name="T23" fmla="*/ 2022 h 2046"/>
                <a:gd name="T24" fmla="*/ 1004 w 1020"/>
                <a:gd name="T25" fmla="*/ 1971 h 2046"/>
                <a:gd name="T26" fmla="*/ 944 w 1020"/>
                <a:gd name="T27" fmla="*/ 1830 h 2046"/>
                <a:gd name="T28" fmla="*/ 840 w 1020"/>
                <a:gd name="T29" fmla="*/ 1606 h 2046"/>
                <a:gd name="T30" fmla="*/ 763 w 1020"/>
                <a:gd name="T31" fmla="*/ 1392 h 2046"/>
                <a:gd name="T32" fmla="*/ 666 w 1020"/>
                <a:gd name="T33" fmla="*/ 1180 h 2046"/>
                <a:gd name="T34" fmla="*/ 588 w 1020"/>
                <a:gd name="T35" fmla="*/ 975 h 2046"/>
                <a:gd name="T36" fmla="*/ 405 w 1020"/>
                <a:gd name="T37" fmla="*/ 742 h 2046"/>
                <a:gd name="T38" fmla="*/ 326 w 1020"/>
                <a:gd name="T39" fmla="*/ 671 h 2046"/>
                <a:gd name="T40" fmla="*/ 126 w 1020"/>
                <a:gd name="T41" fmla="*/ 380 h 2046"/>
                <a:gd name="T42" fmla="*/ 103 w 1020"/>
                <a:gd name="T43" fmla="*/ 281 h 2046"/>
                <a:gd name="T44" fmla="*/ 62 w 1020"/>
                <a:gd name="T45" fmla="*/ 200 h 2046"/>
                <a:gd name="T46" fmla="*/ 44 w 1020"/>
                <a:gd name="T47" fmla="*/ 159 h 2046"/>
                <a:gd name="T48" fmla="*/ 32 w 1020"/>
                <a:gd name="T49" fmla="*/ 123 h 2046"/>
                <a:gd name="T50" fmla="*/ 43 w 1020"/>
                <a:gd name="T51" fmla="*/ 87 h 2046"/>
                <a:gd name="T52" fmla="*/ 21 w 1020"/>
                <a:gd name="T53" fmla="*/ 118 h 2046"/>
                <a:gd name="T54" fmla="*/ 15 w 1020"/>
                <a:gd name="T55" fmla="*/ 104 h 2046"/>
                <a:gd name="T56" fmla="*/ 16 w 1020"/>
                <a:gd name="T57" fmla="*/ 89 h 2046"/>
                <a:gd name="T58" fmla="*/ 32 w 1020"/>
                <a:gd name="T59" fmla="*/ 59 h 2046"/>
                <a:gd name="T60" fmla="*/ 47 w 1020"/>
                <a:gd name="T61" fmla="*/ 30 h 2046"/>
                <a:gd name="T62" fmla="*/ 65 w 1020"/>
                <a:gd name="T63" fmla="*/ 0 h 2046"/>
                <a:gd name="T64" fmla="*/ 40 w 1020"/>
                <a:gd name="T65" fmla="*/ 28 h 2046"/>
                <a:gd name="T66" fmla="*/ 344 w 1020"/>
                <a:gd name="T67" fmla="*/ 695 h 2046"/>
                <a:gd name="T68" fmla="*/ 346 w 1020"/>
                <a:gd name="T69" fmla="*/ 697 h 2046"/>
                <a:gd name="T70" fmla="*/ 342 w 1020"/>
                <a:gd name="T71" fmla="*/ 692 h 2046"/>
                <a:gd name="T72" fmla="*/ 344 w 1020"/>
                <a:gd name="T73" fmla="*/ 69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0" h="2046">
                  <a:moveTo>
                    <a:pt x="40" y="28"/>
                  </a:moveTo>
                  <a:cubicBezTo>
                    <a:pt x="33" y="38"/>
                    <a:pt x="28" y="49"/>
                    <a:pt x="22" y="60"/>
                  </a:cubicBezTo>
                  <a:cubicBezTo>
                    <a:pt x="20" y="64"/>
                    <a:pt x="11" y="80"/>
                    <a:pt x="4" y="79"/>
                  </a:cubicBezTo>
                  <a:cubicBezTo>
                    <a:pt x="2" y="79"/>
                    <a:pt x="1" y="78"/>
                    <a:pt x="0" y="76"/>
                  </a:cubicBezTo>
                  <a:cubicBezTo>
                    <a:pt x="13" y="138"/>
                    <a:pt x="90" y="256"/>
                    <a:pt x="94" y="276"/>
                  </a:cubicBezTo>
                  <a:cubicBezTo>
                    <a:pt x="99" y="298"/>
                    <a:pt x="112" y="385"/>
                    <a:pt x="132" y="413"/>
                  </a:cubicBezTo>
                  <a:cubicBezTo>
                    <a:pt x="158" y="452"/>
                    <a:pt x="303" y="666"/>
                    <a:pt x="359" y="716"/>
                  </a:cubicBezTo>
                  <a:cubicBezTo>
                    <a:pt x="390" y="753"/>
                    <a:pt x="430" y="773"/>
                    <a:pt x="456" y="795"/>
                  </a:cubicBezTo>
                  <a:cubicBezTo>
                    <a:pt x="487" y="820"/>
                    <a:pt x="546" y="917"/>
                    <a:pt x="596" y="1042"/>
                  </a:cubicBezTo>
                  <a:cubicBezTo>
                    <a:pt x="646" y="1166"/>
                    <a:pt x="899" y="1774"/>
                    <a:pt x="899" y="1774"/>
                  </a:cubicBezTo>
                  <a:cubicBezTo>
                    <a:pt x="936" y="1865"/>
                    <a:pt x="971" y="1983"/>
                    <a:pt x="994" y="2046"/>
                  </a:cubicBezTo>
                  <a:cubicBezTo>
                    <a:pt x="1000" y="2041"/>
                    <a:pt x="1009" y="2033"/>
                    <a:pt x="1020" y="2022"/>
                  </a:cubicBezTo>
                  <a:cubicBezTo>
                    <a:pt x="1016" y="2002"/>
                    <a:pt x="1007" y="1980"/>
                    <a:pt x="1004" y="1971"/>
                  </a:cubicBezTo>
                  <a:cubicBezTo>
                    <a:pt x="988" y="1923"/>
                    <a:pt x="966" y="1876"/>
                    <a:pt x="944" y="1830"/>
                  </a:cubicBezTo>
                  <a:cubicBezTo>
                    <a:pt x="908" y="1756"/>
                    <a:pt x="868" y="1684"/>
                    <a:pt x="840" y="1606"/>
                  </a:cubicBezTo>
                  <a:cubicBezTo>
                    <a:pt x="814" y="1534"/>
                    <a:pt x="793" y="1462"/>
                    <a:pt x="763" y="1392"/>
                  </a:cubicBezTo>
                  <a:cubicBezTo>
                    <a:pt x="733" y="1320"/>
                    <a:pt x="696" y="1252"/>
                    <a:pt x="666" y="1180"/>
                  </a:cubicBezTo>
                  <a:cubicBezTo>
                    <a:pt x="638" y="1113"/>
                    <a:pt x="619" y="1042"/>
                    <a:pt x="588" y="975"/>
                  </a:cubicBezTo>
                  <a:cubicBezTo>
                    <a:pt x="520" y="827"/>
                    <a:pt x="489" y="792"/>
                    <a:pt x="405" y="742"/>
                  </a:cubicBezTo>
                  <a:cubicBezTo>
                    <a:pt x="375" y="724"/>
                    <a:pt x="352" y="703"/>
                    <a:pt x="326" y="671"/>
                  </a:cubicBezTo>
                  <a:cubicBezTo>
                    <a:pt x="227" y="545"/>
                    <a:pt x="129" y="394"/>
                    <a:pt x="126" y="380"/>
                  </a:cubicBezTo>
                  <a:cubicBezTo>
                    <a:pt x="119" y="347"/>
                    <a:pt x="115" y="313"/>
                    <a:pt x="103" y="281"/>
                  </a:cubicBezTo>
                  <a:cubicBezTo>
                    <a:pt x="93" y="252"/>
                    <a:pt x="74" y="228"/>
                    <a:pt x="62" y="200"/>
                  </a:cubicBezTo>
                  <a:cubicBezTo>
                    <a:pt x="55" y="187"/>
                    <a:pt x="51" y="172"/>
                    <a:pt x="44" y="159"/>
                  </a:cubicBezTo>
                  <a:cubicBezTo>
                    <a:pt x="37" y="147"/>
                    <a:pt x="28" y="137"/>
                    <a:pt x="32" y="123"/>
                  </a:cubicBezTo>
                  <a:cubicBezTo>
                    <a:pt x="33" y="116"/>
                    <a:pt x="49" y="93"/>
                    <a:pt x="43" y="87"/>
                  </a:cubicBezTo>
                  <a:cubicBezTo>
                    <a:pt x="34" y="78"/>
                    <a:pt x="22" y="114"/>
                    <a:pt x="21" y="118"/>
                  </a:cubicBezTo>
                  <a:cubicBezTo>
                    <a:pt x="18" y="116"/>
                    <a:pt x="16" y="107"/>
                    <a:pt x="15" y="104"/>
                  </a:cubicBezTo>
                  <a:cubicBezTo>
                    <a:pt x="13" y="98"/>
                    <a:pt x="14" y="94"/>
                    <a:pt x="16" y="89"/>
                  </a:cubicBezTo>
                  <a:cubicBezTo>
                    <a:pt x="20" y="78"/>
                    <a:pt x="26" y="68"/>
                    <a:pt x="32" y="59"/>
                  </a:cubicBezTo>
                  <a:cubicBezTo>
                    <a:pt x="37" y="50"/>
                    <a:pt x="40" y="39"/>
                    <a:pt x="47" y="30"/>
                  </a:cubicBezTo>
                  <a:cubicBezTo>
                    <a:pt x="52" y="24"/>
                    <a:pt x="71" y="9"/>
                    <a:pt x="65" y="0"/>
                  </a:cubicBezTo>
                  <a:cubicBezTo>
                    <a:pt x="56" y="9"/>
                    <a:pt x="47" y="18"/>
                    <a:pt x="40" y="28"/>
                  </a:cubicBezTo>
                  <a:close/>
                  <a:moveTo>
                    <a:pt x="344" y="695"/>
                  </a:moveTo>
                  <a:cubicBezTo>
                    <a:pt x="345" y="695"/>
                    <a:pt x="345" y="696"/>
                    <a:pt x="346" y="697"/>
                  </a:cubicBezTo>
                  <a:cubicBezTo>
                    <a:pt x="344" y="695"/>
                    <a:pt x="343" y="694"/>
                    <a:pt x="342" y="692"/>
                  </a:cubicBezTo>
                  <a:cubicBezTo>
                    <a:pt x="343" y="693"/>
                    <a:pt x="343" y="694"/>
                    <a:pt x="344" y="695"/>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3" name="Freeform 49"/>
            <p:cNvSpPr/>
            <p:nvPr/>
          </p:nvSpPr>
          <p:spPr bwMode="auto">
            <a:xfrm>
              <a:off x="2479" y="30"/>
              <a:ext cx="92" cy="68"/>
            </a:xfrm>
            <a:custGeom>
              <a:avLst/>
              <a:gdLst>
                <a:gd name="T0" fmla="*/ 1 w 134"/>
                <a:gd name="T1" fmla="*/ 42 h 98"/>
                <a:gd name="T2" fmla="*/ 65 w 134"/>
                <a:gd name="T3" fmla="*/ 49 h 98"/>
                <a:gd name="T4" fmla="*/ 115 w 134"/>
                <a:gd name="T5" fmla="*/ 0 h 98"/>
                <a:gd name="T6" fmla="*/ 127 w 134"/>
                <a:gd name="T7" fmla="*/ 36 h 98"/>
                <a:gd name="T8" fmla="*/ 134 w 134"/>
                <a:gd name="T9" fmla="*/ 59 h 98"/>
                <a:gd name="T10" fmla="*/ 78 w 134"/>
                <a:gd name="T11" fmla="*/ 58 h 98"/>
                <a:gd name="T12" fmla="*/ 25 w 134"/>
                <a:gd name="T13" fmla="*/ 98 h 98"/>
                <a:gd name="T14" fmla="*/ 8 w 134"/>
                <a:gd name="T15" fmla="*/ 76 h 98"/>
                <a:gd name="T16" fmla="*/ 1 w 134"/>
                <a:gd name="T17" fmla="*/ 4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98">
                  <a:moveTo>
                    <a:pt x="1" y="42"/>
                  </a:moveTo>
                  <a:cubicBezTo>
                    <a:pt x="5" y="48"/>
                    <a:pt x="44" y="58"/>
                    <a:pt x="65" y="49"/>
                  </a:cubicBezTo>
                  <a:cubicBezTo>
                    <a:pt x="76" y="44"/>
                    <a:pt x="122" y="29"/>
                    <a:pt x="115" y="0"/>
                  </a:cubicBezTo>
                  <a:cubicBezTo>
                    <a:pt x="115" y="5"/>
                    <a:pt x="124" y="26"/>
                    <a:pt x="127" y="36"/>
                  </a:cubicBezTo>
                  <a:cubicBezTo>
                    <a:pt x="129" y="44"/>
                    <a:pt x="131" y="51"/>
                    <a:pt x="134" y="59"/>
                  </a:cubicBezTo>
                  <a:cubicBezTo>
                    <a:pt x="127" y="48"/>
                    <a:pt x="87" y="54"/>
                    <a:pt x="78" y="58"/>
                  </a:cubicBezTo>
                  <a:cubicBezTo>
                    <a:pt x="63" y="64"/>
                    <a:pt x="23" y="88"/>
                    <a:pt x="25" y="98"/>
                  </a:cubicBezTo>
                  <a:cubicBezTo>
                    <a:pt x="26" y="89"/>
                    <a:pt x="13" y="82"/>
                    <a:pt x="8" y="76"/>
                  </a:cubicBezTo>
                  <a:cubicBezTo>
                    <a:pt x="3" y="68"/>
                    <a:pt x="0" y="55"/>
                    <a:pt x="1" y="42"/>
                  </a:cubicBez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4" name="Freeform 50"/>
            <p:cNvSpPr/>
            <p:nvPr/>
          </p:nvSpPr>
          <p:spPr bwMode="auto">
            <a:xfrm>
              <a:off x="2488" y="110"/>
              <a:ext cx="87" cy="35"/>
            </a:xfrm>
            <a:custGeom>
              <a:avLst/>
              <a:gdLst>
                <a:gd name="T0" fmla="*/ 125 w 125"/>
                <a:gd name="T1" fmla="*/ 1 h 50"/>
                <a:gd name="T2" fmla="*/ 33 w 125"/>
                <a:gd name="T3" fmla="*/ 20 h 50"/>
                <a:gd name="T4" fmla="*/ 29 w 125"/>
                <a:gd name="T5" fmla="*/ 50 h 50"/>
                <a:gd name="T6" fmla="*/ 87 w 125"/>
                <a:gd name="T7" fmla="*/ 38 h 50"/>
                <a:gd name="T8" fmla="*/ 124 w 125"/>
                <a:gd name="T9" fmla="*/ 0 h 50"/>
                <a:gd name="T10" fmla="*/ 125 w 125"/>
                <a:gd name="T11" fmla="*/ 1 h 50"/>
              </a:gdLst>
              <a:ahLst/>
              <a:cxnLst>
                <a:cxn ang="0">
                  <a:pos x="T0" y="T1"/>
                </a:cxn>
                <a:cxn ang="0">
                  <a:pos x="T2" y="T3"/>
                </a:cxn>
                <a:cxn ang="0">
                  <a:pos x="T4" y="T5"/>
                </a:cxn>
                <a:cxn ang="0">
                  <a:pos x="T6" y="T7"/>
                </a:cxn>
                <a:cxn ang="0">
                  <a:pos x="T8" y="T9"/>
                </a:cxn>
                <a:cxn ang="0">
                  <a:pos x="T10" y="T11"/>
                </a:cxn>
              </a:cxnLst>
              <a:rect l="0" t="0" r="r" b="b"/>
              <a:pathLst>
                <a:path w="125" h="50">
                  <a:moveTo>
                    <a:pt x="125" y="1"/>
                  </a:moveTo>
                  <a:cubicBezTo>
                    <a:pt x="94" y="9"/>
                    <a:pt x="62" y="5"/>
                    <a:pt x="33" y="20"/>
                  </a:cubicBezTo>
                  <a:cubicBezTo>
                    <a:pt x="17" y="29"/>
                    <a:pt x="0" y="49"/>
                    <a:pt x="29" y="50"/>
                  </a:cubicBezTo>
                  <a:cubicBezTo>
                    <a:pt x="48" y="50"/>
                    <a:pt x="69" y="45"/>
                    <a:pt x="87" y="38"/>
                  </a:cubicBezTo>
                  <a:cubicBezTo>
                    <a:pt x="106" y="32"/>
                    <a:pt x="124" y="22"/>
                    <a:pt x="124" y="0"/>
                  </a:cubicBezTo>
                  <a:lnTo>
                    <a:pt x="125" y="1"/>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5" name="Freeform 51"/>
            <p:cNvSpPr/>
            <p:nvPr/>
          </p:nvSpPr>
          <p:spPr bwMode="auto">
            <a:xfrm>
              <a:off x="2521" y="196"/>
              <a:ext cx="118" cy="40"/>
            </a:xfrm>
            <a:custGeom>
              <a:avLst/>
              <a:gdLst>
                <a:gd name="T0" fmla="*/ 164 w 171"/>
                <a:gd name="T1" fmla="*/ 51 h 58"/>
                <a:gd name="T2" fmla="*/ 86 w 171"/>
                <a:gd name="T3" fmla="*/ 17 h 58"/>
                <a:gd name="T4" fmla="*/ 54 w 171"/>
                <a:gd name="T5" fmla="*/ 28 h 58"/>
                <a:gd name="T6" fmla="*/ 18 w 171"/>
                <a:gd name="T7" fmla="*/ 47 h 58"/>
                <a:gd name="T8" fmla="*/ 2 w 171"/>
                <a:gd name="T9" fmla="*/ 45 h 58"/>
                <a:gd name="T10" fmla="*/ 32 w 171"/>
                <a:gd name="T11" fmla="*/ 14 h 58"/>
                <a:gd name="T12" fmla="*/ 72 w 171"/>
                <a:gd name="T13" fmla="*/ 6 h 58"/>
                <a:gd name="T14" fmla="*/ 107 w 171"/>
                <a:gd name="T15" fmla="*/ 1 h 58"/>
                <a:gd name="T16" fmla="*/ 171 w 171"/>
                <a:gd name="T17" fmla="*/ 54 h 58"/>
                <a:gd name="T18" fmla="*/ 164 w 171"/>
                <a:gd name="T19"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58">
                  <a:moveTo>
                    <a:pt x="164" y="51"/>
                  </a:moveTo>
                  <a:cubicBezTo>
                    <a:pt x="136" y="23"/>
                    <a:pt x="115" y="13"/>
                    <a:pt x="86" y="17"/>
                  </a:cubicBezTo>
                  <a:cubicBezTo>
                    <a:pt x="75" y="18"/>
                    <a:pt x="64" y="25"/>
                    <a:pt x="54" y="28"/>
                  </a:cubicBezTo>
                  <a:cubicBezTo>
                    <a:pt x="40" y="31"/>
                    <a:pt x="30" y="40"/>
                    <a:pt x="18" y="47"/>
                  </a:cubicBezTo>
                  <a:cubicBezTo>
                    <a:pt x="10" y="52"/>
                    <a:pt x="0" y="58"/>
                    <a:pt x="2" y="45"/>
                  </a:cubicBezTo>
                  <a:cubicBezTo>
                    <a:pt x="3" y="31"/>
                    <a:pt x="21" y="19"/>
                    <a:pt x="32" y="14"/>
                  </a:cubicBezTo>
                  <a:cubicBezTo>
                    <a:pt x="44" y="8"/>
                    <a:pt x="58" y="9"/>
                    <a:pt x="72" y="6"/>
                  </a:cubicBezTo>
                  <a:cubicBezTo>
                    <a:pt x="83" y="4"/>
                    <a:pt x="95" y="0"/>
                    <a:pt x="107" y="1"/>
                  </a:cubicBezTo>
                  <a:cubicBezTo>
                    <a:pt x="134" y="3"/>
                    <a:pt x="158" y="31"/>
                    <a:pt x="171" y="54"/>
                  </a:cubicBezTo>
                  <a:lnTo>
                    <a:pt x="164" y="51"/>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6" name="Freeform 52"/>
            <p:cNvSpPr/>
            <p:nvPr/>
          </p:nvSpPr>
          <p:spPr bwMode="auto">
            <a:xfrm>
              <a:off x="2582" y="266"/>
              <a:ext cx="63" cy="25"/>
            </a:xfrm>
            <a:custGeom>
              <a:avLst/>
              <a:gdLst>
                <a:gd name="T0" fmla="*/ 52 w 92"/>
                <a:gd name="T1" fmla="*/ 3 h 37"/>
                <a:gd name="T2" fmla="*/ 0 w 92"/>
                <a:gd name="T3" fmla="*/ 19 h 37"/>
                <a:gd name="T4" fmla="*/ 58 w 92"/>
                <a:gd name="T5" fmla="*/ 9 h 37"/>
                <a:gd name="T6" fmla="*/ 83 w 92"/>
                <a:gd name="T7" fmla="*/ 4 h 37"/>
                <a:gd name="T8" fmla="*/ 52 w 92"/>
                <a:gd name="T9" fmla="*/ 3 h 37"/>
              </a:gdLst>
              <a:ahLst/>
              <a:cxnLst>
                <a:cxn ang="0">
                  <a:pos x="T0" y="T1"/>
                </a:cxn>
                <a:cxn ang="0">
                  <a:pos x="T2" y="T3"/>
                </a:cxn>
                <a:cxn ang="0">
                  <a:pos x="T4" y="T5"/>
                </a:cxn>
                <a:cxn ang="0">
                  <a:pos x="T6" y="T7"/>
                </a:cxn>
                <a:cxn ang="0">
                  <a:pos x="T8" y="T9"/>
                </a:cxn>
              </a:cxnLst>
              <a:rect l="0" t="0" r="r" b="b"/>
              <a:pathLst>
                <a:path w="92" h="37">
                  <a:moveTo>
                    <a:pt x="52" y="3"/>
                  </a:moveTo>
                  <a:cubicBezTo>
                    <a:pt x="37" y="6"/>
                    <a:pt x="9" y="5"/>
                    <a:pt x="0" y="19"/>
                  </a:cubicBezTo>
                  <a:cubicBezTo>
                    <a:pt x="8" y="37"/>
                    <a:pt x="47" y="12"/>
                    <a:pt x="58" y="9"/>
                  </a:cubicBezTo>
                  <a:cubicBezTo>
                    <a:pt x="67" y="7"/>
                    <a:pt x="74" y="5"/>
                    <a:pt x="83" y="4"/>
                  </a:cubicBezTo>
                  <a:cubicBezTo>
                    <a:pt x="92" y="3"/>
                    <a:pt x="68" y="0"/>
                    <a:pt x="52" y="3"/>
                  </a:cubicBez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7" name="Freeform 53"/>
            <p:cNvSpPr/>
            <p:nvPr/>
          </p:nvSpPr>
          <p:spPr bwMode="auto">
            <a:xfrm>
              <a:off x="2555" y="243"/>
              <a:ext cx="62" cy="24"/>
            </a:xfrm>
            <a:custGeom>
              <a:avLst/>
              <a:gdLst>
                <a:gd name="T0" fmla="*/ 88 w 90"/>
                <a:gd name="T1" fmla="*/ 0 h 35"/>
                <a:gd name="T2" fmla="*/ 42 w 90"/>
                <a:gd name="T3" fmla="*/ 13 h 35"/>
                <a:gd name="T4" fmla="*/ 0 w 90"/>
                <a:gd name="T5" fmla="*/ 22 h 35"/>
                <a:gd name="T6" fmla="*/ 47 w 90"/>
                <a:gd name="T7" fmla="*/ 7 h 35"/>
                <a:gd name="T8" fmla="*/ 90 w 90"/>
                <a:gd name="T9" fmla="*/ 1 h 35"/>
                <a:gd name="T10" fmla="*/ 88 w 90"/>
                <a:gd name="T11" fmla="*/ 0 h 35"/>
              </a:gdLst>
              <a:ahLst/>
              <a:cxnLst>
                <a:cxn ang="0">
                  <a:pos x="T0" y="T1"/>
                </a:cxn>
                <a:cxn ang="0">
                  <a:pos x="T2" y="T3"/>
                </a:cxn>
                <a:cxn ang="0">
                  <a:pos x="T4" y="T5"/>
                </a:cxn>
                <a:cxn ang="0">
                  <a:pos x="T6" y="T7"/>
                </a:cxn>
                <a:cxn ang="0">
                  <a:pos x="T8" y="T9"/>
                </a:cxn>
                <a:cxn ang="0">
                  <a:pos x="T10" y="T11"/>
                </a:cxn>
              </a:cxnLst>
              <a:rect l="0" t="0" r="r" b="b"/>
              <a:pathLst>
                <a:path w="90" h="35">
                  <a:moveTo>
                    <a:pt x="88" y="0"/>
                  </a:moveTo>
                  <a:cubicBezTo>
                    <a:pt x="73" y="5"/>
                    <a:pt x="58" y="9"/>
                    <a:pt x="42" y="13"/>
                  </a:cubicBezTo>
                  <a:cubicBezTo>
                    <a:pt x="34" y="16"/>
                    <a:pt x="7" y="35"/>
                    <a:pt x="0" y="22"/>
                  </a:cubicBezTo>
                  <a:cubicBezTo>
                    <a:pt x="8" y="10"/>
                    <a:pt x="34" y="9"/>
                    <a:pt x="47" y="7"/>
                  </a:cubicBezTo>
                  <a:cubicBezTo>
                    <a:pt x="61" y="5"/>
                    <a:pt x="76" y="3"/>
                    <a:pt x="90" y="1"/>
                  </a:cubicBezTo>
                  <a:lnTo>
                    <a:pt x="88" y="0"/>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8" name="Freeform 54"/>
            <p:cNvSpPr/>
            <p:nvPr/>
          </p:nvSpPr>
          <p:spPr bwMode="auto">
            <a:xfrm>
              <a:off x="2561" y="223"/>
              <a:ext cx="43" cy="18"/>
            </a:xfrm>
            <a:custGeom>
              <a:avLst/>
              <a:gdLst>
                <a:gd name="T0" fmla="*/ 61 w 63"/>
                <a:gd name="T1" fmla="*/ 20 h 27"/>
                <a:gd name="T2" fmla="*/ 22 w 63"/>
                <a:gd name="T3" fmla="*/ 21 h 27"/>
                <a:gd name="T4" fmla="*/ 0 w 63"/>
                <a:gd name="T5" fmla="*/ 21 h 27"/>
                <a:gd name="T6" fmla="*/ 63 w 63"/>
                <a:gd name="T7" fmla="*/ 22 h 27"/>
                <a:gd name="T8" fmla="*/ 61 w 63"/>
                <a:gd name="T9" fmla="*/ 20 h 27"/>
              </a:gdLst>
              <a:ahLst/>
              <a:cxnLst>
                <a:cxn ang="0">
                  <a:pos x="T0" y="T1"/>
                </a:cxn>
                <a:cxn ang="0">
                  <a:pos x="T2" y="T3"/>
                </a:cxn>
                <a:cxn ang="0">
                  <a:pos x="T4" y="T5"/>
                </a:cxn>
                <a:cxn ang="0">
                  <a:pos x="T6" y="T7"/>
                </a:cxn>
                <a:cxn ang="0">
                  <a:pos x="T8" y="T9"/>
                </a:cxn>
              </a:cxnLst>
              <a:rect l="0" t="0" r="r" b="b"/>
              <a:pathLst>
                <a:path w="63" h="27">
                  <a:moveTo>
                    <a:pt x="61" y="20"/>
                  </a:moveTo>
                  <a:cubicBezTo>
                    <a:pt x="55" y="26"/>
                    <a:pt x="32" y="20"/>
                    <a:pt x="22" y="21"/>
                  </a:cubicBezTo>
                  <a:cubicBezTo>
                    <a:pt x="16" y="22"/>
                    <a:pt x="5" y="27"/>
                    <a:pt x="0" y="21"/>
                  </a:cubicBezTo>
                  <a:cubicBezTo>
                    <a:pt x="14" y="0"/>
                    <a:pt x="45" y="16"/>
                    <a:pt x="63" y="22"/>
                  </a:cubicBezTo>
                  <a:lnTo>
                    <a:pt x="61" y="20"/>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9" name="Freeform 55"/>
            <p:cNvSpPr/>
            <p:nvPr/>
          </p:nvSpPr>
          <p:spPr bwMode="auto">
            <a:xfrm>
              <a:off x="2453" y="-77"/>
              <a:ext cx="104" cy="144"/>
            </a:xfrm>
            <a:custGeom>
              <a:avLst/>
              <a:gdLst>
                <a:gd name="T0" fmla="*/ 135 w 151"/>
                <a:gd name="T1" fmla="*/ 112 h 209"/>
                <a:gd name="T2" fmla="*/ 130 w 151"/>
                <a:gd name="T3" fmla="*/ 184 h 209"/>
                <a:gd name="T4" fmla="*/ 37 w 151"/>
                <a:gd name="T5" fmla="*/ 186 h 209"/>
                <a:gd name="T6" fmla="*/ 2 w 151"/>
                <a:gd name="T7" fmla="*/ 75 h 209"/>
                <a:gd name="T8" fmla="*/ 57 w 151"/>
                <a:gd name="T9" fmla="*/ 7 h 209"/>
                <a:gd name="T10" fmla="*/ 135 w 151"/>
                <a:gd name="T11" fmla="*/ 112 h 209"/>
              </a:gdLst>
              <a:ahLst/>
              <a:cxnLst>
                <a:cxn ang="0">
                  <a:pos x="T0" y="T1"/>
                </a:cxn>
                <a:cxn ang="0">
                  <a:pos x="T2" y="T3"/>
                </a:cxn>
                <a:cxn ang="0">
                  <a:pos x="T4" y="T5"/>
                </a:cxn>
                <a:cxn ang="0">
                  <a:pos x="T6" y="T7"/>
                </a:cxn>
                <a:cxn ang="0">
                  <a:pos x="T8" y="T9"/>
                </a:cxn>
                <a:cxn ang="0">
                  <a:pos x="T10" y="T11"/>
                </a:cxn>
              </a:cxnLst>
              <a:rect l="0" t="0" r="r" b="b"/>
              <a:pathLst>
                <a:path w="151" h="209">
                  <a:moveTo>
                    <a:pt x="135" y="112"/>
                  </a:moveTo>
                  <a:cubicBezTo>
                    <a:pt x="142" y="139"/>
                    <a:pt x="151" y="166"/>
                    <a:pt x="130" y="184"/>
                  </a:cubicBezTo>
                  <a:cubicBezTo>
                    <a:pt x="108" y="201"/>
                    <a:pt x="58" y="209"/>
                    <a:pt x="37" y="186"/>
                  </a:cubicBezTo>
                  <a:cubicBezTo>
                    <a:pt x="18" y="167"/>
                    <a:pt x="4" y="105"/>
                    <a:pt x="2" y="75"/>
                  </a:cubicBezTo>
                  <a:cubicBezTo>
                    <a:pt x="0" y="43"/>
                    <a:pt x="17" y="12"/>
                    <a:pt x="57" y="7"/>
                  </a:cubicBezTo>
                  <a:cubicBezTo>
                    <a:pt x="109" y="0"/>
                    <a:pt x="128" y="86"/>
                    <a:pt x="135" y="112"/>
                  </a:cubicBezTo>
                  <a:close/>
                </a:path>
              </a:pathLst>
            </a:custGeom>
            <a:solidFill>
              <a:srgbClr val="FFDCD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0" name="Freeform 56"/>
            <p:cNvSpPr/>
            <p:nvPr/>
          </p:nvSpPr>
          <p:spPr bwMode="auto">
            <a:xfrm>
              <a:off x="2460" y="-29"/>
              <a:ext cx="95" cy="96"/>
            </a:xfrm>
            <a:custGeom>
              <a:avLst/>
              <a:gdLst>
                <a:gd name="T0" fmla="*/ 128 w 138"/>
                <a:gd name="T1" fmla="*/ 84 h 139"/>
                <a:gd name="T2" fmla="*/ 83 w 138"/>
                <a:gd name="T3" fmla="*/ 119 h 139"/>
                <a:gd name="T4" fmla="*/ 30 w 138"/>
                <a:gd name="T5" fmla="*/ 104 h 139"/>
                <a:gd name="T6" fmla="*/ 2 w 138"/>
                <a:gd name="T7" fmla="*/ 0 h 139"/>
                <a:gd name="T8" fmla="*/ 3 w 138"/>
                <a:gd name="T9" fmla="*/ 24 h 139"/>
                <a:gd name="T10" fmla="*/ 31 w 138"/>
                <a:gd name="T11" fmla="*/ 116 h 139"/>
                <a:gd name="T12" fmla="*/ 121 w 138"/>
                <a:gd name="T13" fmla="*/ 114 h 139"/>
                <a:gd name="T14" fmla="*/ 129 w 138"/>
                <a:gd name="T15" fmla="*/ 59 h 139"/>
                <a:gd name="T16" fmla="*/ 128 w 138"/>
                <a:gd name="T17" fmla="*/ 8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9">
                  <a:moveTo>
                    <a:pt x="128" y="84"/>
                  </a:moveTo>
                  <a:cubicBezTo>
                    <a:pt x="123" y="107"/>
                    <a:pt x="105" y="117"/>
                    <a:pt x="83" y="119"/>
                  </a:cubicBezTo>
                  <a:cubicBezTo>
                    <a:pt x="64" y="120"/>
                    <a:pt x="39" y="125"/>
                    <a:pt x="30" y="104"/>
                  </a:cubicBezTo>
                  <a:cubicBezTo>
                    <a:pt x="19" y="80"/>
                    <a:pt x="0" y="25"/>
                    <a:pt x="2" y="0"/>
                  </a:cubicBezTo>
                  <a:cubicBezTo>
                    <a:pt x="2" y="3"/>
                    <a:pt x="2" y="21"/>
                    <a:pt x="3" y="24"/>
                  </a:cubicBezTo>
                  <a:cubicBezTo>
                    <a:pt x="7" y="47"/>
                    <a:pt x="13" y="97"/>
                    <a:pt x="31" y="116"/>
                  </a:cubicBezTo>
                  <a:cubicBezTo>
                    <a:pt x="53" y="139"/>
                    <a:pt x="99" y="131"/>
                    <a:pt x="121" y="114"/>
                  </a:cubicBezTo>
                  <a:cubicBezTo>
                    <a:pt x="138" y="99"/>
                    <a:pt x="135" y="80"/>
                    <a:pt x="129" y="59"/>
                  </a:cubicBezTo>
                  <a:cubicBezTo>
                    <a:pt x="130" y="67"/>
                    <a:pt x="129" y="76"/>
                    <a:pt x="128" y="84"/>
                  </a:cubicBezTo>
                  <a:close/>
                </a:path>
              </a:pathLst>
            </a:custGeom>
            <a:solidFill>
              <a:srgbClr val="FDD4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1" name="Freeform 57"/>
            <p:cNvSpPr/>
            <p:nvPr/>
          </p:nvSpPr>
          <p:spPr bwMode="auto">
            <a:xfrm>
              <a:off x="2469" y="-24"/>
              <a:ext cx="1" cy="1"/>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2"/>
                    <a:pt x="1" y="1"/>
                    <a:pt x="1" y="0"/>
                  </a:cubicBezTo>
                  <a:cubicBezTo>
                    <a:pt x="1" y="1"/>
                    <a:pt x="0" y="2"/>
                    <a:pt x="0" y="2"/>
                  </a:cubicBezTo>
                  <a:close/>
                </a:path>
              </a:pathLst>
            </a:custGeom>
            <a:solidFill>
              <a:srgbClr val="FDD4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2" name="Freeform 58"/>
            <p:cNvSpPr/>
            <p:nvPr/>
          </p:nvSpPr>
          <p:spPr bwMode="auto">
            <a:xfrm>
              <a:off x="2454" y="-76"/>
              <a:ext cx="78" cy="125"/>
            </a:xfrm>
            <a:custGeom>
              <a:avLst/>
              <a:gdLst>
                <a:gd name="T0" fmla="*/ 56 w 113"/>
                <a:gd name="T1" fmla="*/ 27 h 182"/>
                <a:gd name="T2" fmla="*/ 8 w 113"/>
                <a:gd name="T3" fmla="*/ 77 h 182"/>
                <a:gd name="T4" fmla="*/ 33 w 113"/>
                <a:gd name="T5" fmla="*/ 182 h 182"/>
                <a:gd name="T6" fmla="*/ 3 w 113"/>
                <a:gd name="T7" fmla="*/ 76 h 182"/>
                <a:gd name="T8" fmla="*/ 52 w 113"/>
                <a:gd name="T9" fmla="*/ 8 h 182"/>
                <a:gd name="T10" fmla="*/ 113 w 113"/>
                <a:gd name="T11" fmla="*/ 51 h 182"/>
                <a:gd name="T12" fmla="*/ 56 w 113"/>
                <a:gd name="T13" fmla="*/ 27 h 182"/>
              </a:gdLst>
              <a:ahLst/>
              <a:cxnLst>
                <a:cxn ang="0">
                  <a:pos x="T0" y="T1"/>
                </a:cxn>
                <a:cxn ang="0">
                  <a:pos x="T2" y="T3"/>
                </a:cxn>
                <a:cxn ang="0">
                  <a:pos x="T4" y="T5"/>
                </a:cxn>
                <a:cxn ang="0">
                  <a:pos x="T6" y="T7"/>
                </a:cxn>
                <a:cxn ang="0">
                  <a:pos x="T8" y="T9"/>
                </a:cxn>
                <a:cxn ang="0">
                  <a:pos x="T10" y="T11"/>
                </a:cxn>
                <a:cxn ang="0">
                  <a:pos x="T12" y="T13"/>
                </a:cxn>
              </a:cxnLst>
              <a:rect l="0" t="0" r="r" b="b"/>
              <a:pathLst>
                <a:path w="113" h="182">
                  <a:moveTo>
                    <a:pt x="56" y="27"/>
                  </a:moveTo>
                  <a:cubicBezTo>
                    <a:pt x="30" y="35"/>
                    <a:pt x="7" y="44"/>
                    <a:pt x="8" y="77"/>
                  </a:cubicBezTo>
                  <a:cubicBezTo>
                    <a:pt x="8" y="100"/>
                    <a:pt x="20" y="160"/>
                    <a:pt x="33" y="182"/>
                  </a:cubicBezTo>
                  <a:cubicBezTo>
                    <a:pt x="17" y="161"/>
                    <a:pt x="7" y="107"/>
                    <a:pt x="3" y="76"/>
                  </a:cubicBezTo>
                  <a:cubicBezTo>
                    <a:pt x="0" y="49"/>
                    <a:pt x="7" y="19"/>
                    <a:pt x="52" y="8"/>
                  </a:cubicBezTo>
                  <a:cubicBezTo>
                    <a:pt x="85" y="0"/>
                    <a:pt x="107" y="37"/>
                    <a:pt x="113" y="51"/>
                  </a:cubicBezTo>
                  <a:cubicBezTo>
                    <a:pt x="104" y="40"/>
                    <a:pt x="83" y="20"/>
                    <a:pt x="56" y="27"/>
                  </a:cubicBezTo>
                  <a:close/>
                </a:path>
              </a:pathLst>
            </a:custGeom>
            <a:solidFill>
              <a:srgbClr val="FFF3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3" name="Freeform 59"/>
            <p:cNvSpPr/>
            <p:nvPr/>
          </p:nvSpPr>
          <p:spPr bwMode="auto">
            <a:xfrm>
              <a:off x="2454" y="-76"/>
              <a:ext cx="78" cy="73"/>
            </a:xfrm>
            <a:custGeom>
              <a:avLst/>
              <a:gdLst>
                <a:gd name="T0" fmla="*/ 51 w 113"/>
                <a:gd name="T1" fmla="*/ 17 h 107"/>
                <a:gd name="T2" fmla="*/ 5 w 113"/>
                <a:gd name="T3" fmla="*/ 74 h 107"/>
                <a:gd name="T4" fmla="*/ 3 w 113"/>
                <a:gd name="T5" fmla="*/ 76 h 107"/>
                <a:gd name="T6" fmla="*/ 52 w 113"/>
                <a:gd name="T7" fmla="*/ 8 h 107"/>
                <a:gd name="T8" fmla="*/ 113 w 113"/>
                <a:gd name="T9" fmla="*/ 51 h 107"/>
                <a:gd name="T10" fmla="*/ 51 w 113"/>
                <a:gd name="T11" fmla="*/ 17 h 107"/>
              </a:gdLst>
              <a:ahLst/>
              <a:cxnLst>
                <a:cxn ang="0">
                  <a:pos x="T0" y="T1"/>
                </a:cxn>
                <a:cxn ang="0">
                  <a:pos x="T2" y="T3"/>
                </a:cxn>
                <a:cxn ang="0">
                  <a:pos x="T4" y="T5"/>
                </a:cxn>
                <a:cxn ang="0">
                  <a:pos x="T6" y="T7"/>
                </a:cxn>
                <a:cxn ang="0">
                  <a:pos x="T8" y="T9"/>
                </a:cxn>
                <a:cxn ang="0">
                  <a:pos x="T10" y="T11"/>
                </a:cxn>
              </a:cxnLst>
              <a:rect l="0" t="0" r="r" b="b"/>
              <a:pathLst>
                <a:path w="113" h="107">
                  <a:moveTo>
                    <a:pt x="51" y="17"/>
                  </a:moveTo>
                  <a:cubicBezTo>
                    <a:pt x="25" y="25"/>
                    <a:pt x="4" y="41"/>
                    <a:pt x="5" y="74"/>
                  </a:cubicBezTo>
                  <a:cubicBezTo>
                    <a:pt x="6" y="97"/>
                    <a:pt x="7" y="107"/>
                    <a:pt x="3" y="76"/>
                  </a:cubicBezTo>
                  <a:cubicBezTo>
                    <a:pt x="0" y="49"/>
                    <a:pt x="7" y="19"/>
                    <a:pt x="52" y="8"/>
                  </a:cubicBezTo>
                  <a:cubicBezTo>
                    <a:pt x="85" y="0"/>
                    <a:pt x="107" y="37"/>
                    <a:pt x="113" y="51"/>
                  </a:cubicBezTo>
                  <a:cubicBezTo>
                    <a:pt x="104" y="40"/>
                    <a:pt x="78" y="10"/>
                    <a:pt x="51" y="17"/>
                  </a:cubicBezTo>
                  <a:close/>
                </a:path>
              </a:pathLst>
            </a:custGeom>
            <a:solidFill>
              <a:srgbClr val="FF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4" name="Freeform 60"/>
            <p:cNvSpPr/>
            <p:nvPr/>
          </p:nvSpPr>
          <p:spPr bwMode="auto">
            <a:xfrm>
              <a:off x="2477" y="-41"/>
              <a:ext cx="83" cy="111"/>
            </a:xfrm>
            <a:custGeom>
              <a:avLst/>
              <a:gdLst>
                <a:gd name="T0" fmla="*/ 3 w 120"/>
                <a:gd name="T1" fmla="*/ 134 h 161"/>
                <a:gd name="T2" fmla="*/ 96 w 120"/>
                <a:gd name="T3" fmla="*/ 132 h 161"/>
                <a:gd name="T4" fmla="*/ 100 w 120"/>
                <a:gd name="T5" fmla="*/ 63 h 161"/>
                <a:gd name="T6" fmla="*/ 80 w 120"/>
                <a:gd name="T7" fmla="*/ 0 h 161"/>
                <a:gd name="T8" fmla="*/ 103 w 120"/>
                <a:gd name="T9" fmla="*/ 68 h 161"/>
                <a:gd name="T10" fmla="*/ 99 w 120"/>
                <a:gd name="T11" fmla="*/ 136 h 161"/>
                <a:gd name="T12" fmla="*/ 6 w 120"/>
                <a:gd name="T13" fmla="*/ 139 h 161"/>
                <a:gd name="T14" fmla="*/ 0 w 120"/>
                <a:gd name="T15" fmla="*/ 131 h 161"/>
                <a:gd name="T16" fmla="*/ 3 w 120"/>
                <a:gd name="T17" fmla="*/ 1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1">
                  <a:moveTo>
                    <a:pt x="3" y="134"/>
                  </a:moveTo>
                  <a:cubicBezTo>
                    <a:pt x="24" y="157"/>
                    <a:pt x="74" y="149"/>
                    <a:pt x="96" y="132"/>
                  </a:cubicBezTo>
                  <a:cubicBezTo>
                    <a:pt x="117" y="114"/>
                    <a:pt x="107" y="90"/>
                    <a:pt x="100" y="63"/>
                  </a:cubicBezTo>
                  <a:cubicBezTo>
                    <a:pt x="96" y="49"/>
                    <a:pt x="89" y="20"/>
                    <a:pt x="80" y="0"/>
                  </a:cubicBezTo>
                  <a:cubicBezTo>
                    <a:pt x="91" y="21"/>
                    <a:pt x="99" y="52"/>
                    <a:pt x="103" y="68"/>
                  </a:cubicBezTo>
                  <a:cubicBezTo>
                    <a:pt x="110" y="95"/>
                    <a:pt x="120" y="118"/>
                    <a:pt x="99" y="136"/>
                  </a:cubicBezTo>
                  <a:cubicBezTo>
                    <a:pt x="77" y="153"/>
                    <a:pt x="27" y="161"/>
                    <a:pt x="6" y="139"/>
                  </a:cubicBezTo>
                  <a:cubicBezTo>
                    <a:pt x="4" y="137"/>
                    <a:pt x="2" y="134"/>
                    <a:pt x="0" y="131"/>
                  </a:cubicBezTo>
                  <a:cubicBezTo>
                    <a:pt x="1" y="132"/>
                    <a:pt x="2" y="133"/>
                    <a:pt x="3" y="134"/>
                  </a:cubicBezTo>
                  <a:close/>
                </a:path>
              </a:pathLst>
            </a:custGeom>
            <a:solidFill>
              <a:srgbClr val="FFEBE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5" name="Freeform 61"/>
            <p:cNvSpPr/>
            <p:nvPr/>
          </p:nvSpPr>
          <p:spPr bwMode="auto">
            <a:xfrm>
              <a:off x="2507" y="-45"/>
              <a:ext cx="41" cy="87"/>
            </a:xfrm>
            <a:custGeom>
              <a:avLst/>
              <a:gdLst>
                <a:gd name="T0" fmla="*/ 40 w 59"/>
                <a:gd name="T1" fmla="*/ 122 h 127"/>
                <a:gd name="T2" fmla="*/ 9 w 59"/>
                <a:gd name="T3" fmla="*/ 76 h 127"/>
                <a:gd name="T4" fmla="*/ 4 w 59"/>
                <a:gd name="T5" fmla="*/ 0 h 127"/>
                <a:gd name="T6" fmla="*/ 47 w 59"/>
                <a:gd name="T7" fmla="*/ 80 h 127"/>
                <a:gd name="T8" fmla="*/ 40 w 59"/>
                <a:gd name="T9" fmla="*/ 122 h 127"/>
              </a:gdLst>
              <a:ahLst/>
              <a:cxnLst>
                <a:cxn ang="0">
                  <a:pos x="T0" y="T1"/>
                </a:cxn>
                <a:cxn ang="0">
                  <a:pos x="T2" y="T3"/>
                </a:cxn>
                <a:cxn ang="0">
                  <a:pos x="T4" y="T5"/>
                </a:cxn>
                <a:cxn ang="0">
                  <a:pos x="T6" y="T7"/>
                </a:cxn>
                <a:cxn ang="0">
                  <a:pos x="T8" y="T9"/>
                </a:cxn>
              </a:cxnLst>
              <a:rect l="0" t="0" r="r" b="b"/>
              <a:pathLst>
                <a:path w="59" h="127">
                  <a:moveTo>
                    <a:pt x="40" y="122"/>
                  </a:moveTo>
                  <a:cubicBezTo>
                    <a:pt x="22" y="118"/>
                    <a:pt x="12" y="92"/>
                    <a:pt x="9" y="76"/>
                  </a:cubicBezTo>
                  <a:cubicBezTo>
                    <a:pt x="6" y="58"/>
                    <a:pt x="0" y="17"/>
                    <a:pt x="4" y="0"/>
                  </a:cubicBezTo>
                  <a:cubicBezTo>
                    <a:pt x="24" y="2"/>
                    <a:pt x="44" y="62"/>
                    <a:pt x="47" y="80"/>
                  </a:cubicBezTo>
                  <a:cubicBezTo>
                    <a:pt x="50" y="92"/>
                    <a:pt x="59" y="127"/>
                    <a:pt x="40" y="122"/>
                  </a:cubicBezTo>
                  <a:close/>
                </a:path>
              </a:pathLst>
            </a:custGeom>
            <a:solidFill>
              <a:srgbClr val="FFE7E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6" name="Freeform 62"/>
            <p:cNvSpPr/>
            <p:nvPr/>
          </p:nvSpPr>
          <p:spPr bwMode="auto">
            <a:xfrm>
              <a:off x="2510" y="-45"/>
              <a:ext cx="32" cy="82"/>
            </a:xfrm>
            <a:custGeom>
              <a:avLst/>
              <a:gdLst>
                <a:gd name="T0" fmla="*/ 32 w 46"/>
                <a:gd name="T1" fmla="*/ 101 h 120"/>
                <a:gd name="T2" fmla="*/ 0 w 46"/>
                <a:gd name="T3" fmla="*/ 0 h 120"/>
                <a:gd name="T4" fmla="*/ 43 w 46"/>
                <a:gd name="T5" fmla="*/ 80 h 120"/>
                <a:gd name="T6" fmla="*/ 32 w 46"/>
                <a:gd name="T7" fmla="*/ 101 h 120"/>
              </a:gdLst>
              <a:ahLst/>
              <a:cxnLst>
                <a:cxn ang="0">
                  <a:pos x="T0" y="T1"/>
                </a:cxn>
                <a:cxn ang="0">
                  <a:pos x="T2" y="T3"/>
                </a:cxn>
                <a:cxn ang="0">
                  <a:pos x="T4" y="T5"/>
                </a:cxn>
                <a:cxn ang="0">
                  <a:pos x="T6" y="T7"/>
                </a:cxn>
              </a:cxnLst>
              <a:rect l="0" t="0" r="r" b="b"/>
              <a:pathLst>
                <a:path w="46" h="120">
                  <a:moveTo>
                    <a:pt x="32" y="101"/>
                  </a:moveTo>
                  <a:cubicBezTo>
                    <a:pt x="21" y="72"/>
                    <a:pt x="20" y="26"/>
                    <a:pt x="0" y="0"/>
                  </a:cubicBezTo>
                  <a:cubicBezTo>
                    <a:pt x="20" y="2"/>
                    <a:pt x="40" y="62"/>
                    <a:pt x="43" y="80"/>
                  </a:cubicBezTo>
                  <a:cubicBezTo>
                    <a:pt x="46" y="92"/>
                    <a:pt x="39" y="120"/>
                    <a:pt x="32" y="101"/>
                  </a:cubicBezTo>
                  <a:close/>
                </a:path>
              </a:pathLst>
            </a:custGeom>
            <a:solidFill>
              <a:srgbClr val="FFEE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7" name="Freeform 63"/>
            <p:cNvSpPr/>
            <p:nvPr/>
          </p:nvSpPr>
          <p:spPr bwMode="auto">
            <a:xfrm>
              <a:off x="2472" y="391"/>
              <a:ext cx="52" cy="123"/>
            </a:xfrm>
            <a:custGeom>
              <a:avLst/>
              <a:gdLst>
                <a:gd name="T0" fmla="*/ 73 w 75"/>
                <a:gd name="T1" fmla="*/ 105 h 179"/>
                <a:gd name="T2" fmla="*/ 24 w 75"/>
                <a:gd name="T3" fmla="*/ 179 h 179"/>
                <a:gd name="T4" fmla="*/ 5 w 75"/>
                <a:gd name="T5" fmla="*/ 85 h 179"/>
                <a:gd name="T6" fmla="*/ 25 w 75"/>
                <a:gd name="T7" fmla="*/ 15 h 179"/>
                <a:gd name="T8" fmla="*/ 64 w 75"/>
                <a:gd name="T9" fmla="*/ 8 h 179"/>
                <a:gd name="T10" fmla="*/ 73 w 75"/>
                <a:gd name="T11" fmla="*/ 105 h 179"/>
              </a:gdLst>
              <a:ahLst/>
              <a:cxnLst>
                <a:cxn ang="0">
                  <a:pos x="T0" y="T1"/>
                </a:cxn>
                <a:cxn ang="0">
                  <a:pos x="T2" y="T3"/>
                </a:cxn>
                <a:cxn ang="0">
                  <a:pos x="T4" y="T5"/>
                </a:cxn>
                <a:cxn ang="0">
                  <a:pos x="T6" y="T7"/>
                </a:cxn>
                <a:cxn ang="0">
                  <a:pos x="T8" y="T9"/>
                </a:cxn>
                <a:cxn ang="0">
                  <a:pos x="T10" y="T11"/>
                </a:cxn>
              </a:cxnLst>
              <a:rect l="0" t="0" r="r" b="b"/>
              <a:pathLst>
                <a:path w="75" h="179">
                  <a:moveTo>
                    <a:pt x="73" y="105"/>
                  </a:moveTo>
                  <a:cubicBezTo>
                    <a:pt x="70" y="131"/>
                    <a:pt x="26" y="155"/>
                    <a:pt x="24" y="179"/>
                  </a:cubicBezTo>
                  <a:cubicBezTo>
                    <a:pt x="18" y="168"/>
                    <a:pt x="8" y="102"/>
                    <a:pt x="5" y="85"/>
                  </a:cubicBezTo>
                  <a:cubicBezTo>
                    <a:pt x="0" y="58"/>
                    <a:pt x="6" y="28"/>
                    <a:pt x="25" y="15"/>
                  </a:cubicBezTo>
                  <a:cubicBezTo>
                    <a:pt x="31" y="11"/>
                    <a:pt x="54" y="0"/>
                    <a:pt x="64" y="8"/>
                  </a:cubicBezTo>
                  <a:cubicBezTo>
                    <a:pt x="72" y="14"/>
                    <a:pt x="75" y="85"/>
                    <a:pt x="73" y="105"/>
                  </a:cubicBezTo>
                  <a:close/>
                </a:path>
              </a:pathLst>
            </a:custGeom>
            <a:solidFill>
              <a:srgbClr val="FFDCD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8" name="Freeform 64"/>
            <p:cNvSpPr/>
            <p:nvPr/>
          </p:nvSpPr>
          <p:spPr bwMode="auto">
            <a:xfrm>
              <a:off x="2474" y="394"/>
              <a:ext cx="49" cy="120"/>
            </a:xfrm>
            <a:custGeom>
              <a:avLst/>
              <a:gdLst>
                <a:gd name="T0" fmla="*/ 51 w 71"/>
                <a:gd name="T1" fmla="*/ 0 h 174"/>
                <a:gd name="T2" fmla="*/ 22 w 71"/>
                <a:gd name="T3" fmla="*/ 10 h 174"/>
                <a:gd name="T4" fmla="*/ 6 w 71"/>
                <a:gd name="T5" fmla="*/ 33 h 174"/>
                <a:gd name="T6" fmla="*/ 6 w 71"/>
                <a:gd name="T7" fmla="*/ 33 h 174"/>
                <a:gd name="T8" fmla="*/ 1 w 71"/>
                <a:gd name="T9" fmla="*/ 50 h 174"/>
                <a:gd name="T10" fmla="*/ 2 w 71"/>
                <a:gd name="T11" fmla="*/ 80 h 174"/>
                <a:gd name="T12" fmla="*/ 21 w 71"/>
                <a:gd name="T13" fmla="*/ 174 h 174"/>
                <a:gd name="T14" fmla="*/ 27 w 71"/>
                <a:gd name="T15" fmla="*/ 159 h 174"/>
                <a:gd name="T16" fmla="*/ 6 w 71"/>
                <a:gd name="T17" fmla="*/ 77 h 174"/>
                <a:gd name="T18" fmla="*/ 5 w 71"/>
                <a:gd name="T19" fmla="*/ 50 h 174"/>
                <a:gd name="T20" fmla="*/ 13 w 71"/>
                <a:gd name="T21" fmla="*/ 26 h 174"/>
                <a:gd name="T22" fmla="*/ 37 w 71"/>
                <a:gd name="T23" fmla="*/ 10 h 174"/>
                <a:gd name="T24" fmla="*/ 54 w 71"/>
                <a:gd name="T25" fmla="*/ 30 h 174"/>
                <a:gd name="T26" fmla="*/ 59 w 71"/>
                <a:gd name="T27" fmla="*/ 47 h 174"/>
                <a:gd name="T28" fmla="*/ 61 w 71"/>
                <a:gd name="T29" fmla="*/ 70 h 174"/>
                <a:gd name="T30" fmla="*/ 57 w 71"/>
                <a:gd name="T31" fmla="*/ 87 h 174"/>
                <a:gd name="T32" fmla="*/ 45 w 71"/>
                <a:gd name="T33" fmla="*/ 100 h 174"/>
                <a:gd name="T34" fmla="*/ 43 w 71"/>
                <a:gd name="T35" fmla="*/ 116 h 174"/>
                <a:gd name="T36" fmla="*/ 49 w 71"/>
                <a:gd name="T37" fmla="*/ 132 h 174"/>
                <a:gd name="T38" fmla="*/ 49 w 71"/>
                <a:gd name="T39" fmla="*/ 134 h 174"/>
                <a:gd name="T40" fmla="*/ 70 w 71"/>
                <a:gd name="T41" fmla="*/ 100 h 174"/>
                <a:gd name="T42" fmla="*/ 65 w 71"/>
                <a:gd name="T43" fmla="*/ 12 h 174"/>
                <a:gd name="T44" fmla="*/ 51 w 71"/>
                <a:gd name="T4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174">
                  <a:moveTo>
                    <a:pt x="51" y="0"/>
                  </a:moveTo>
                  <a:cubicBezTo>
                    <a:pt x="40" y="0"/>
                    <a:pt x="27" y="7"/>
                    <a:pt x="22" y="10"/>
                  </a:cubicBezTo>
                  <a:cubicBezTo>
                    <a:pt x="15" y="15"/>
                    <a:pt x="9" y="23"/>
                    <a:pt x="6" y="33"/>
                  </a:cubicBezTo>
                  <a:cubicBezTo>
                    <a:pt x="6" y="33"/>
                    <a:pt x="6" y="33"/>
                    <a:pt x="6" y="33"/>
                  </a:cubicBezTo>
                  <a:cubicBezTo>
                    <a:pt x="3" y="38"/>
                    <a:pt x="2" y="50"/>
                    <a:pt x="1" y="50"/>
                  </a:cubicBezTo>
                  <a:cubicBezTo>
                    <a:pt x="0" y="60"/>
                    <a:pt x="0" y="70"/>
                    <a:pt x="2" y="80"/>
                  </a:cubicBezTo>
                  <a:cubicBezTo>
                    <a:pt x="5" y="97"/>
                    <a:pt x="15" y="163"/>
                    <a:pt x="21" y="174"/>
                  </a:cubicBezTo>
                  <a:cubicBezTo>
                    <a:pt x="22" y="169"/>
                    <a:pt x="24" y="164"/>
                    <a:pt x="27" y="159"/>
                  </a:cubicBezTo>
                  <a:cubicBezTo>
                    <a:pt x="13" y="165"/>
                    <a:pt x="8" y="89"/>
                    <a:pt x="6" y="77"/>
                  </a:cubicBezTo>
                  <a:cubicBezTo>
                    <a:pt x="6" y="73"/>
                    <a:pt x="4" y="54"/>
                    <a:pt x="5" y="50"/>
                  </a:cubicBezTo>
                  <a:cubicBezTo>
                    <a:pt x="5" y="47"/>
                    <a:pt x="8" y="34"/>
                    <a:pt x="13" y="26"/>
                  </a:cubicBezTo>
                  <a:cubicBezTo>
                    <a:pt x="18" y="20"/>
                    <a:pt x="30" y="11"/>
                    <a:pt x="37" y="10"/>
                  </a:cubicBezTo>
                  <a:cubicBezTo>
                    <a:pt x="43" y="10"/>
                    <a:pt x="51" y="21"/>
                    <a:pt x="54" y="30"/>
                  </a:cubicBezTo>
                  <a:cubicBezTo>
                    <a:pt x="55" y="35"/>
                    <a:pt x="58" y="42"/>
                    <a:pt x="59" y="47"/>
                  </a:cubicBezTo>
                  <a:cubicBezTo>
                    <a:pt x="61" y="55"/>
                    <a:pt x="62" y="63"/>
                    <a:pt x="61" y="70"/>
                  </a:cubicBezTo>
                  <a:cubicBezTo>
                    <a:pt x="61" y="76"/>
                    <a:pt x="61" y="82"/>
                    <a:pt x="57" y="87"/>
                  </a:cubicBezTo>
                  <a:cubicBezTo>
                    <a:pt x="54" y="92"/>
                    <a:pt x="49" y="95"/>
                    <a:pt x="45" y="100"/>
                  </a:cubicBezTo>
                  <a:cubicBezTo>
                    <a:pt x="41" y="105"/>
                    <a:pt x="41" y="111"/>
                    <a:pt x="43" y="116"/>
                  </a:cubicBezTo>
                  <a:cubicBezTo>
                    <a:pt x="45" y="122"/>
                    <a:pt x="49" y="127"/>
                    <a:pt x="49" y="132"/>
                  </a:cubicBezTo>
                  <a:cubicBezTo>
                    <a:pt x="49" y="133"/>
                    <a:pt x="49" y="133"/>
                    <a:pt x="49" y="134"/>
                  </a:cubicBezTo>
                  <a:cubicBezTo>
                    <a:pt x="59" y="123"/>
                    <a:pt x="68" y="112"/>
                    <a:pt x="70" y="100"/>
                  </a:cubicBezTo>
                  <a:cubicBezTo>
                    <a:pt x="71" y="83"/>
                    <a:pt x="70" y="34"/>
                    <a:pt x="65" y="12"/>
                  </a:cubicBezTo>
                  <a:cubicBezTo>
                    <a:pt x="62" y="0"/>
                    <a:pt x="57" y="0"/>
                    <a:pt x="51" y="0"/>
                  </a:cubicBezTo>
                  <a:close/>
                </a:path>
              </a:pathLst>
            </a:custGeom>
            <a:solidFill>
              <a:srgbClr val="FDD4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9" name="Freeform 65"/>
            <p:cNvSpPr/>
            <p:nvPr/>
          </p:nvSpPr>
          <p:spPr bwMode="auto">
            <a:xfrm>
              <a:off x="2488" y="416"/>
              <a:ext cx="35" cy="98"/>
            </a:xfrm>
            <a:custGeom>
              <a:avLst/>
              <a:gdLst>
                <a:gd name="T0" fmla="*/ 48 w 51"/>
                <a:gd name="T1" fmla="*/ 0 h 142"/>
                <a:gd name="T2" fmla="*/ 46 w 51"/>
                <a:gd name="T3" fmla="*/ 32 h 142"/>
                <a:gd name="T4" fmla="*/ 37 w 51"/>
                <a:gd name="T5" fmla="*/ 89 h 142"/>
                <a:gd name="T6" fmla="*/ 33 w 51"/>
                <a:gd name="T7" fmla="*/ 95 h 142"/>
                <a:gd name="T8" fmla="*/ 1 w 51"/>
                <a:gd name="T9" fmla="*/ 142 h 142"/>
                <a:gd name="T10" fmla="*/ 50 w 51"/>
                <a:gd name="T11" fmla="*/ 68 h 142"/>
                <a:gd name="T12" fmla="*/ 48 w 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51" h="142">
                  <a:moveTo>
                    <a:pt x="48" y="0"/>
                  </a:moveTo>
                  <a:cubicBezTo>
                    <a:pt x="47" y="3"/>
                    <a:pt x="46" y="25"/>
                    <a:pt x="46" y="32"/>
                  </a:cubicBezTo>
                  <a:cubicBezTo>
                    <a:pt x="48" y="47"/>
                    <a:pt x="48" y="75"/>
                    <a:pt x="37" y="89"/>
                  </a:cubicBezTo>
                  <a:cubicBezTo>
                    <a:pt x="36" y="91"/>
                    <a:pt x="33" y="94"/>
                    <a:pt x="33" y="95"/>
                  </a:cubicBezTo>
                  <a:cubicBezTo>
                    <a:pt x="33" y="97"/>
                    <a:pt x="0" y="125"/>
                    <a:pt x="1" y="142"/>
                  </a:cubicBezTo>
                  <a:cubicBezTo>
                    <a:pt x="3" y="118"/>
                    <a:pt x="47" y="94"/>
                    <a:pt x="50" y="68"/>
                  </a:cubicBezTo>
                  <a:cubicBezTo>
                    <a:pt x="51" y="55"/>
                    <a:pt x="50" y="24"/>
                    <a:pt x="48" y="0"/>
                  </a:cubicBezTo>
                  <a:close/>
                </a:path>
              </a:pathLst>
            </a:custGeom>
            <a:solidFill>
              <a:srgbClr val="F5BCA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0" name="Freeform 66"/>
            <p:cNvSpPr/>
            <p:nvPr/>
          </p:nvSpPr>
          <p:spPr bwMode="auto">
            <a:xfrm>
              <a:off x="2476" y="389"/>
              <a:ext cx="44" cy="37"/>
            </a:xfrm>
            <a:custGeom>
              <a:avLst/>
              <a:gdLst>
                <a:gd name="T0" fmla="*/ 62 w 63"/>
                <a:gd name="T1" fmla="*/ 52 h 54"/>
                <a:gd name="T2" fmla="*/ 55 w 63"/>
                <a:gd name="T3" fmla="*/ 12 h 54"/>
                <a:gd name="T4" fmla="*/ 15 w 63"/>
                <a:gd name="T5" fmla="*/ 24 h 54"/>
                <a:gd name="T6" fmla="*/ 0 w 63"/>
                <a:gd name="T7" fmla="*/ 54 h 54"/>
                <a:gd name="T8" fmla="*/ 62 w 63"/>
                <a:gd name="T9" fmla="*/ 52 h 54"/>
              </a:gdLst>
              <a:ahLst/>
              <a:cxnLst>
                <a:cxn ang="0">
                  <a:pos x="T0" y="T1"/>
                </a:cxn>
                <a:cxn ang="0">
                  <a:pos x="T2" y="T3"/>
                </a:cxn>
                <a:cxn ang="0">
                  <a:pos x="T4" y="T5"/>
                </a:cxn>
                <a:cxn ang="0">
                  <a:pos x="T6" y="T7"/>
                </a:cxn>
                <a:cxn ang="0">
                  <a:pos x="T8" y="T9"/>
                </a:cxn>
              </a:cxnLst>
              <a:rect l="0" t="0" r="r" b="b"/>
              <a:pathLst>
                <a:path w="63" h="54">
                  <a:moveTo>
                    <a:pt x="62" y="52"/>
                  </a:moveTo>
                  <a:cubicBezTo>
                    <a:pt x="63" y="40"/>
                    <a:pt x="62" y="17"/>
                    <a:pt x="55" y="12"/>
                  </a:cubicBezTo>
                  <a:cubicBezTo>
                    <a:pt x="45" y="5"/>
                    <a:pt x="22" y="17"/>
                    <a:pt x="15" y="24"/>
                  </a:cubicBezTo>
                  <a:cubicBezTo>
                    <a:pt x="10" y="29"/>
                    <a:pt x="1" y="47"/>
                    <a:pt x="0" y="54"/>
                  </a:cubicBezTo>
                  <a:cubicBezTo>
                    <a:pt x="16" y="24"/>
                    <a:pt x="39" y="0"/>
                    <a:pt x="62" y="52"/>
                  </a:cubicBezTo>
                  <a:close/>
                </a:path>
              </a:pathLst>
            </a:custGeom>
            <a:solidFill>
              <a:srgbClr val="FFEFE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1" name="Freeform 67"/>
            <p:cNvSpPr/>
            <p:nvPr/>
          </p:nvSpPr>
          <p:spPr bwMode="auto">
            <a:xfrm>
              <a:off x="2476" y="391"/>
              <a:ext cx="41" cy="35"/>
            </a:xfrm>
            <a:custGeom>
              <a:avLst/>
              <a:gdLst>
                <a:gd name="T0" fmla="*/ 55 w 59"/>
                <a:gd name="T1" fmla="*/ 8 h 50"/>
                <a:gd name="T2" fmla="*/ 13 w 59"/>
                <a:gd name="T3" fmla="*/ 20 h 50"/>
                <a:gd name="T4" fmla="*/ 0 w 59"/>
                <a:gd name="T5" fmla="*/ 50 h 50"/>
                <a:gd name="T6" fmla="*/ 25 w 59"/>
                <a:gd name="T7" fmla="*/ 14 h 50"/>
                <a:gd name="T8" fmla="*/ 55 w 59"/>
                <a:gd name="T9" fmla="*/ 8 h 50"/>
              </a:gdLst>
              <a:ahLst/>
              <a:cxnLst>
                <a:cxn ang="0">
                  <a:pos x="T0" y="T1"/>
                </a:cxn>
                <a:cxn ang="0">
                  <a:pos x="T2" y="T3"/>
                </a:cxn>
                <a:cxn ang="0">
                  <a:pos x="T4" y="T5"/>
                </a:cxn>
                <a:cxn ang="0">
                  <a:pos x="T6" y="T7"/>
                </a:cxn>
                <a:cxn ang="0">
                  <a:pos x="T8" y="T9"/>
                </a:cxn>
              </a:cxnLst>
              <a:rect l="0" t="0" r="r" b="b"/>
              <a:pathLst>
                <a:path w="59" h="50">
                  <a:moveTo>
                    <a:pt x="55" y="8"/>
                  </a:moveTo>
                  <a:cubicBezTo>
                    <a:pt x="41" y="0"/>
                    <a:pt x="20" y="13"/>
                    <a:pt x="13" y="20"/>
                  </a:cubicBezTo>
                  <a:cubicBezTo>
                    <a:pt x="4" y="29"/>
                    <a:pt x="1" y="43"/>
                    <a:pt x="0" y="50"/>
                  </a:cubicBezTo>
                  <a:cubicBezTo>
                    <a:pt x="3" y="33"/>
                    <a:pt x="13" y="19"/>
                    <a:pt x="25" y="14"/>
                  </a:cubicBezTo>
                  <a:cubicBezTo>
                    <a:pt x="40" y="8"/>
                    <a:pt x="59" y="14"/>
                    <a:pt x="55" y="8"/>
                  </a:cubicBezTo>
                  <a:close/>
                </a:path>
              </a:pathLst>
            </a:custGeom>
            <a:solidFill>
              <a:srgbClr val="FFF5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2" name="Freeform 68"/>
            <p:cNvSpPr/>
            <p:nvPr/>
          </p:nvSpPr>
          <p:spPr bwMode="auto">
            <a:xfrm>
              <a:off x="2478" y="413"/>
              <a:ext cx="16" cy="74"/>
            </a:xfrm>
            <a:custGeom>
              <a:avLst/>
              <a:gdLst>
                <a:gd name="T0" fmla="*/ 16 w 23"/>
                <a:gd name="T1" fmla="*/ 105 h 107"/>
                <a:gd name="T2" fmla="*/ 2 w 23"/>
                <a:gd name="T3" fmla="*/ 45 h 107"/>
                <a:gd name="T4" fmla="*/ 3 w 23"/>
                <a:gd name="T5" fmla="*/ 17 h 107"/>
                <a:gd name="T6" fmla="*/ 16 w 23"/>
                <a:gd name="T7" fmla="*/ 0 h 107"/>
                <a:gd name="T8" fmla="*/ 22 w 23"/>
                <a:gd name="T9" fmla="*/ 20 h 107"/>
                <a:gd name="T10" fmla="*/ 20 w 23"/>
                <a:gd name="T11" fmla="*/ 42 h 107"/>
                <a:gd name="T12" fmla="*/ 16 w 23"/>
                <a:gd name="T13" fmla="*/ 78 h 107"/>
                <a:gd name="T14" fmla="*/ 17 w 23"/>
                <a:gd name="T15" fmla="*/ 93 h 107"/>
                <a:gd name="T16" fmla="*/ 17 w 23"/>
                <a:gd name="T17" fmla="*/ 107 h 107"/>
                <a:gd name="T18" fmla="*/ 15 w 23"/>
                <a:gd name="T19" fmla="*/ 106 h 107"/>
                <a:gd name="T20" fmla="*/ 16 w 23"/>
                <a:gd name="T21" fmla="*/ 10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107">
                  <a:moveTo>
                    <a:pt x="16" y="105"/>
                  </a:moveTo>
                  <a:cubicBezTo>
                    <a:pt x="7" y="87"/>
                    <a:pt x="4" y="66"/>
                    <a:pt x="2" y="45"/>
                  </a:cubicBezTo>
                  <a:cubicBezTo>
                    <a:pt x="0" y="34"/>
                    <a:pt x="1" y="26"/>
                    <a:pt x="3" y="17"/>
                  </a:cubicBezTo>
                  <a:cubicBezTo>
                    <a:pt x="4" y="11"/>
                    <a:pt x="12" y="0"/>
                    <a:pt x="16" y="0"/>
                  </a:cubicBezTo>
                  <a:cubicBezTo>
                    <a:pt x="21" y="1"/>
                    <a:pt x="22" y="17"/>
                    <a:pt x="22" y="20"/>
                  </a:cubicBezTo>
                  <a:cubicBezTo>
                    <a:pt x="23" y="28"/>
                    <a:pt x="21" y="35"/>
                    <a:pt x="20" y="42"/>
                  </a:cubicBezTo>
                  <a:cubicBezTo>
                    <a:pt x="17" y="54"/>
                    <a:pt x="14" y="66"/>
                    <a:pt x="16" y="78"/>
                  </a:cubicBezTo>
                  <a:cubicBezTo>
                    <a:pt x="16" y="83"/>
                    <a:pt x="17" y="88"/>
                    <a:pt x="17" y="93"/>
                  </a:cubicBezTo>
                  <a:cubicBezTo>
                    <a:pt x="18" y="98"/>
                    <a:pt x="17" y="102"/>
                    <a:pt x="17" y="107"/>
                  </a:cubicBezTo>
                  <a:cubicBezTo>
                    <a:pt x="16" y="107"/>
                    <a:pt x="16" y="106"/>
                    <a:pt x="15" y="106"/>
                  </a:cubicBezTo>
                  <a:lnTo>
                    <a:pt x="16" y="105"/>
                  </a:lnTo>
                  <a:close/>
                </a:path>
              </a:pathLst>
            </a:custGeom>
            <a:solidFill>
              <a:srgbClr val="FFE8E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3" name="Freeform 69"/>
            <p:cNvSpPr/>
            <p:nvPr/>
          </p:nvSpPr>
          <p:spPr bwMode="auto">
            <a:xfrm>
              <a:off x="2475" y="411"/>
              <a:ext cx="16" cy="76"/>
            </a:xfrm>
            <a:custGeom>
              <a:avLst/>
              <a:gdLst>
                <a:gd name="T0" fmla="*/ 20 w 22"/>
                <a:gd name="T1" fmla="*/ 109 h 111"/>
                <a:gd name="T2" fmla="*/ 6 w 22"/>
                <a:gd name="T3" fmla="*/ 49 h 111"/>
                <a:gd name="T4" fmla="*/ 7 w 22"/>
                <a:gd name="T5" fmla="*/ 21 h 111"/>
                <a:gd name="T6" fmla="*/ 20 w 22"/>
                <a:gd name="T7" fmla="*/ 4 h 111"/>
                <a:gd name="T8" fmla="*/ 21 w 22"/>
                <a:gd name="T9" fmla="*/ 111 h 111"/>
                <a:gd name="T10" fmla="*/ 19 w 22"/>
                <a:gd name="T11" fmla="*/ 110 h 111"/>
                <a:gd name="T12" fmla="*/ 20 w 22"/>
                <a:gd name="T13" fmla="*/ 109 h 111"/>
              </a:gdLst>
              <a:ahLst/>
              <a:cxnLst>
                <a:cxn ang="0">
                  <a:pos x="T0" y="T1"/>
                </a:cxn>
                <a:cxn ang="0">
                  <a:pos x="T2" y="T3"/>
                </a:cxn>
                <a:cxn ang="0">
                  <a:pos x="T4" y="T5"/>
                </a:cxn>
                <a:cxn ang="0">
                  <a:pos x="T6" y="T7"/>
                </a:cxn>
                <a:cxn ang="0">
                  <a:pos x="T8" y="T9"/>
                </a:cxn>
                <a:cxn ang="0">
                  <a:pos x="T10" y="T11"/>
                </a:cxn>
                <a:cxn ang="0">
                  <a:pos x="T12" y="T13"/>
                </a:cxn>
              </a:cxnLst>
              <a:rect l="0" t="0" r="r" b="b"/>
              <a:pathLst>
                <a:path w="22" h="111">
                  <a:moveTo>
                    <a:pt x="20" y="109"/>
                  </a:moveTo>
                  <a:cubicBezTo>
                    <a:pt x="11" y="91"/>
                    <a:pt x="8" y="70"/>
                    <a:pt x="6" y="49"/>
                  </a:cubicBezTo>
                  <a:cubicBezTo>
                    <a:pt x="4" y="38"/>
                    <a:pt x="5" y="30"/>
                    <a:pt x="7" y="21"/>
                  </a:cubicBezTo>
                  <a:cubicBezTo>
                    <a:pt x="8" y="15"/>
                    <a:pt x="22" y="0"/>
                    <a:pt x="20" y="4"/>
                  </a:cubicBezTo>
                  <a:cubicBezTo>
                    <a:pt x="0" y="66"/>
                    <a:pt x="21" y="106"/>
                    <a:pt x="21" y="111"/>
                  </a:cubicBezTo>
                  <a:cubicBezTo>
                    <a:pt x="20" y="111"/>
                    <a:pt x="20" y="110"/>
                    <a:pt x="19" y="110"/>
                  </a:cubicBezTo>
                  <a:lnTo>
                    <a:pt x="20" y="109"/>
                  </a:lnTo>
                  <a:close/>
                </a:path>
              </a:pathLst>
            </a:custGeom>
            <a:solidFill>
              <a:srgbClr val="FFF2E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37" name="组合 136"/>
          <p:cNvGrpSpPr/>
          <p:nvPr/>
        </p:nvGrpSpPr>
        <p:grpSpPr>
          <a:xfrm>
            <a:off x="-483871" y="-795874"/>
            <a:ext cx="4884403" cy="2080299"/>
            <a:chOff x="-483871" y="-795874"/>
            <a:chExt cx="4884403" cy="2080299"/>
          </a:xfrm>
        </p:grpSpPr>
        <p:pic>
          <p:nvPicPr>
            <p:cNvPr id="138" name="图片 137"/>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39" name="文本框 138"/>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进度安排</a:t>
              </a:r>
            </a:p>
          </p:txBody>
        </p:sp>
      </p:grpSp>
      <p:pic>
        <p:nvPicPr>
          <p:cNvPr id="8" name="图片 7"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11" name="矩形 10"/>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F43A2C28-84F3-0177-0251-B436401A0BC4}"/>
              </a:ext>
            </a:extLst>
          </p:cNvPr>
          <p:cNvSpPr txBox="1"/>
          <p:nvPr/>
        </p:nvSpPr>
        <p:spPr>
          <a:xfrm>
            <a:off x="4131428" y="3369921"/>
            <a:ext cx="6102990" cy="946478"/>
          </a:xfrm>
          <a:prstGeom prst="rect">
            <a:avLst/>
          </a:prstGeom>
          <a:noFill/>
        </p:spPr>
        <p:txBody>
          <a:bodyPr wrap="square">
            <a:spAutoFit/>
          </a:bodyPr>
          <a:lstStyle/>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a:t>
            </a:r>
          </a:p>
          <a:p>
            <a:pPr marL="342900" lvl="0" indent="-342900">
              <a:lnSpc>
                <a:spcPct val="150000"/>
              </a:lnSpc>
              <a:spcAft>
                <a:spcPts val="600"/>
              </a:spcAft>
              <a:buFont typeface="Wingdings" panose="05000000000000000000" pitchFamily="2" charset="2"/>
              <a:buChar char=""/>
            </a:pPr>
            <a:r>
              <a:rPr lang="zh-CN" altLang="zh-CN" sz="1800" dirty="0">
                <a:effectLst/>
                <a:latin typeface="Arial" panose="020B0604020202020204" pitchFamily="34" charset="0"/>
                <a:ea typeface="宋体" panose="02010600030101010101" pitchFamily="2" charset="-122"/>
                <a:cs typeface="Times New Roman" panose="02020603050405020304" pitchFamily="18" charset="0"/>
              </a:rPr>
              <a:t>：：</a:t>
            </a: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t="60589" r="53519"/>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rcRect t="61706" r="40353"/>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000821" y="3373743"/>
            <a:ext cx="3908715" cy="830997"/>
          </a:xfrm>
          <a:prstGeom prst="rect">
            <a:avLst/>
          </a:prstGeom>
          <a:noFill/>
        </p:spPr>
        <p:txBody>
          <a:bodyPr wrap="square" rtlCol="0">
            <a:spAutoFit/>
          </a:bodyPr>
          <a:lstStyle/>
          <a:p>
            <a:pPr algn="ctr"/>
            <a:r>
              <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方正兰亭粗黑简体" panose="02000000000000000000" pitchFamily="2" charset="-122"/>
              </a:rPr>
              <a:t>项目实施</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sp>
        <p:nvSpPr>
          <p:cNvPr id="15" name="文本框 14"/>
          <p:cNvSpPr txBox="1"/>
          <p:nvPr/>
        </p:nvSpPr>
        <p:spPr>
          <a:xfrm>
            <a:off x="4614142" y="4314598"/>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需求分析</a:t>
            </a: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a:solidFill>
                  <a:srgbClr val="000000"/>
                </a:solidFill>
                <a:latin typeface="方正兰亭粗黑简体" panose="02000000000000000000" pitchFamily="2" charset="-122"/>
                <a:ea typeface="方正兰亭粗黑简体" panose="02000000000000000000" pitchFamily="2" charset="-122"/>
              </a:rPr>
              <a:t>02</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
        <p:nvSpPr>
          <p:cNvPr id="17" name="文本框 16"/>
          <p:cNvSpPr txBox="1"/>
          <p:nvPr/>
        </p:nvSpPr>
        <p:spPr>
          <a:xfrm>
            <a:off x="4620963" y="4656289"/>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模块设计</a:t>
            </a:r>
          </a:p>
        </p:txBody>
      </p:sp>
      <p:sp>
        <p:nvSpPr>
          <p:cNvPr id="18" name="文本框 17"/>
          <p:cNvSpPr txBox="1"/>
          <p:nvPr/>
        </p:nvSpPr>
        <p:spPr>
          <a:xfrm>
            <a:off x="5995697" y="4314598"/>
            <a:ext cx="1514266"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数据库设计</a:t>
            </a:r>
          </a:p>
        </p:txBody>
      </p:sp>
      <p:sp>
        <p:nvSpPr>
          <p:cNvPr id="19" name="文本框 18"/>
          <p:cNvSpPr txBox="1"/>
          <p:nvPr/>
        </p:nvSpPr>
        <p:spPr>
          <a:xfrm>
            <a:off x="6002518" y="4656289"/>
            <a:ext cx="1367913" cy="338554"/>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solidFill>
                  <a:srgbClr val="000000"/>
                </a:solidFill>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编码介绍</a:t>
            </a:r>
          </a:p>
        </p:txBody>
      </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4832352" y="2362200"/>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4832352" y="3186179"/>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3" name="椭圆 12"/>
          <p:cNvSpPr/>
          <p:nvPr/>
        </p:nvSpPr>
        <p:spPr>
          <a:xfrm>
            <a:off x="4851401" y="3958348"/>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4" name="椭圆 13"/>
          <p:cNvSpPr/>
          <p:nvPr/>
        </p:nvSpPr>
        <p:spPr>
          <a:xfrm>
            <a:off x="4851401" y="4727939"/>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8" name="组合 17"/>
          <p:cNvGrpSpPr/>
          <p:nvPr/>
        </p:nvGrpSpPr>
        <p:grpSpPr>
          <a:xfrm>
            <a:off x="-144693" y="1604799"/>
            <a:ext cx="12426168" cy="5291301"/>
            <a:chOff x="-108520" y="1203599"/>
            <a:chExt cx="9252520" cy="3939901"/>
          </a:xfrm>
        </p:grpSpPr>
        <p:sp>
          <p:nvSpPr>
            <p:cNvPr id="17" name="矩形 16"/>
            <p:cNvSpPr/>
            <p:nvPr/>
          </p:nvSpPr>
          <p:spPr>
            <a:xfrm flipH="1">
              <a:off x="2292873" y="3025911"/>
              <a:ext cx="62123" cy="1680673"/>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5" name="矩形 8"/>
            <p:cNvSpPr/>
            <p:nvPr/>
          </p:nvSpPr>
          <p:spPr>
            <a:xfrm>
              <a:off x="1625722" y="1635403"/>
              <a:ext cx="1384178" cy="1404888"/>
            </a:xfrm>
            <a:custGeom>
              <a:avLst/>
              <a:gdLst>
                <a:gd name="connsiteX0" fmla="*/ 0 w 1406565"/>
                <a:gd name="connsiteY0" fmla="*/ 11063 h 1246634"/>
                <a:gd name="connsiteX1" fmla="*/ 642262 w 1406565"/>
                <a:gd name="connsiteY1" fmla="*/ 0 h 1246634"/>
                <a:gd name="connsiteX2" fmla="*/ 1406565 w 1406565"/>
                <a:gd name="connsiteY2" fmla="*/ 11063 h 1246634"/>
                <a:gd name="connsiteX3" fmla="*/ 1406565 w 1406565"/>
                <a:gd name="connsiteY3" fmla="*/ 538295 h 1246634"/>
                <a:gd name="connsiteX4" fmla="*/ 1405971 w 1406565"/>
                <a:gd name="connsiteY4" fmla="*/ 538295 h 1246634"/>
                <a:gd name="connsiteX5" fmla="*/ 752192 w 1406565"/>
                <a:gd name="connsiteY5" fmla="*/ 1241033 h 1246634"/>
                <a:gd name="connsiteX6" fmla="*/ 756433 w 1406565"/>
                <a:gd name="connsiteY6" fmla="*/ 1241033 h 1246634"/>
                <a:gd name="connsiteX7" fmla="*/ 764461 w 1406565"/>
                <a:gd name="connsiteY7" fmla="*/ 1246634 h 1246634"/>
                <a:gd name="connsiteX8" fmla="*/ 655108 w 1406565"/>
                <a:gd name="connsiteY8" fmla="*/ 1246634 h 1246634"/>
                <a:gd name="connsiteX9" fmla="*/ 658602 w 1406565"/>
                <a:gd name="connsiteY9" fmla="*/ 1244205 h 1246634"/>
                <a:gd name="connsiteX10" fmla="*/ 657400 w 1406565"/>
                <a:gd name="connsiteY10" fmla="*/ 1244205 h 1246634"/>
                <a:gd name="connsiteX11" fmla="*/ 548 w 1406565"/>
                <a:gd name="connsiteY11" fmla="*/ 538295 h 1246634"/>
                <a:gd name="connsiteX12" fmla="*/ 0 w 1406565"/>
                <a:gd name="connsiteY12" fmla="*/ 538295 h 1246634"/>
                <a:gd name="connsiteX13" fmla="*/ 0 w 1406565"/>
                <a:gd name="connsiteY13" fmla="*/ 11063 h 1246634"/>
                <a:gd name="connsiteX0-1" fmla="*/ 0 w 1406565"/>
                <a:gd name="connsiteY0-2" fmla="*/ 192038 h 1427609"/>
                <a:gd name="connsiteX1-3" fmla="*/ 689887 w 1406565"/>
                <a:gd name="connsiteY1-4" fmla="*/ 0 h 1427609"/>
                <a:gd name="connsiteX2-5" fmla="*/ 1406565 w 1406565"/>
                <a:gd name="connsiteY2-6" fmla="*/ 192038 h 1427609"/>
                <a:gd name="connsiteX3-7" fmla="*/ 1406565 w 1406565"/>
                <a:gd name="connsiteY3-8" fmla="*/ 719270 h 1427609"/>
                <a:gd name="connsiteX4-9" fmla="*/ 1405971 w 1406565"/>
                <a:gd name="connsiteY4-10" fmla="*/ 719270 h 1427609"/>
                <a:gd name="connsiteX5-11" fmla="*/ 752192 w 1406565"/>
                <a:gd name="connsiteY5-12" fmla="*/ 1422008 h 1427609"/>
                <a:gd name="connsiteX6-13" fmla="*/ 756433 w 1406565"/>
                <a:gd name="connsiteY6-14" fmla="*/ 1422008 h 1427609"/>
                <a:gd name="connsiteX7-15" fmla="*/ 764461 w 1406565"/>
                <a:gd name="connsiteY7-16" fmla="*/ 1427609 h 1427609"/>
                <a:gd name="connsiteX8-17" fmla="*/ 655108 w 1406565"/>
                <a:gd name="connsiteY8-18" fmla="*/ 1427609 h 1427609"/>
                <a:gd name="connsiteX9-19" fmla="*/ 658602 w 1406565"/>
                <a:gd name="connsiteY9-20" fmla="*/ 1425180 h 1427609"/>
                <a:gd name="connsiteX10-21" fmla="*/ 657400 w 1406565"/>
                <a:gd name="connsiteY10-22" fmla="*/ 1425180 h 1427609"/>
                <a:gd name="connsiteX11-23" fmla="*/ 548 w 1406565"/>
                <a:gd name="connsiteY11-24" fmla="*/ 719270 h 1427609"/>
                <a:gd name="connsiteX12-25" fmla="*/ 0 w 1406565"/>
                <a:gd name="connsiteY12-26" fmla="*/ 719270 h 1427609"/>
                <a:gd name="connsiteX13-27" fmla="*/ 0 w 1406565"/>
                <a:gd name="connsiteY13-28" fmla="*/ 192038 h 14276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406565" h="1427609">
                  <a:moveTo>
                    <a:pt x="0" y="192038"/>
                  </a:moveTo>
                  <a:lnTo>
                    <a:pt x="689887" y="0"/>
                  </a:lnTo>
                  <a:lnTo>
                    <a:pt x="1406565" y="192038"/>
                  </a:lnTo>
                  <a:lnTo>
                    <a:pt x="1406565" y="719270"/>
                  </a:lnTo>
                  <a:lnTo>
                    <a:pt x="1405971" y="719270"/>
                  </a:lnTo>
                  <a:cubicBezTo>
                    <a:pt x="1408627" y="1045257"/>
                    <a:pt x="1034815" y="1215380"/>
                    <a:pt x="752192" y="1422008"/>
                  </a:cubicBezTo>
                  <a:lnTo>
                    <a:pt x="756433" y="1422008"/>
                  </a:lnTo>
                  <a:lnTo>
                    <a:pt x="764461" y="1427609"/>
                  </a:lnTo>
                  <a:lnTo>
                    <a:pt x="655108" y="1427609"/>
                  </a:lnTo>
                  <a:cubicBezTo>
                    <a:pt x="656310" y="1426849"/>
                    <a:pt x="657457" y="1426015"/>
                    <a:pt x="658602" y="1425180"/>
                  </a:cubicBezTo>
                  <a:lnTo>
                    <a:pt x="657400" y="1425180"/>
                  </a:lnTo>
                  <a:cubicBezTo>
                    <a:pt x="374077" y="1217410"/>
                    <a:pt x="-2884" y="1047096"/>
                    <a:pt x="548" y="719270"/>
                  </a:cubicBezTo>
                  <a:lnTo>
                    <a:pt x="0" y="719270"/>
                  </a:lnTo>
                  <a:lnTo>
                    <a:pt x="0" y="192038"/>
                  </a:lnTo>
                  <a:close/>
                </a:path>
              </a:pathLst>
            </a:cu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9" name="矩形 8"/>
            <p:cNvSpPr/>
            <p:nvPr/>
          </p:nvSpPr>
          <p:spPr>
            <a:xfrm>
              <a:off x="-108520" y="1203599"/>
              <a:ext cx="9252520" cy="3939901"/>
            </a:xfrm>
            <a:custGeom>
              <a:avLst/>
              <a:gdLst/>
              <a:ahLst/>
              <a:cxnLst/>
              <a:rect l="l" t="t" r="r" b="b"/>
              <a:pathLst>
                <a:path w="9252520" h="3939901">
                  <a:moveTo>
                    <a:pt x="1551281" y="0"/>
                  </a:moveTo>
                  <a:lnTo>
                    <a:pt x="3307907" y="0"/>
                  </a:lnTo>
                  <a:cubicBezTo>
                    <a:pt x="3329509" y="0"/>
                    <a:pt x="3347020" y="17511"/>
                    <a:pt x="3347020" y="39113"/>
                  </a:cubicBezTo>
                  <a:lnTo>
                    <a:pt x="3347020" y="195563"/>
                  </a:lnTo>
                  <a:cubicBezTo>
                    <a:pt x="3347020" y="217165"/>
                    <a:pt x="3329509" y="234676"/>
                    <a:pt x="3307907" y="234676"/>
                  </a:cubicBezTo>
                  <a:lnTo>
                    <a:pt x="3130272" y="234676"/>
                  </a:lnTo>
                  <a:lnTo>
                    <a:pt x="3130272" y="1136330"/>
                  </a:lnTo>
                  <a:lnTo>
                    <a:pt x="3129678" y="1136330"/>
                  </a:lnTo>
                  <a:cubicBezTo>
                    <a:pt x="3132334" y="1462317"/>
                    <a:pt x="2758522" y="1632440"/>
                    <a:pt x="2475899" y="1839068"/>
                  </a:cubicBezTo>
                  <a:lnTo>
                    <a:pt x="2480140" y="1839068"/>
                  </a:lnTo>
                  <a:cubicBezTo>
                    <a:pt x="2763157" y="2046614"/>
                    <a:pt x="3139611" y="2216785"/>
                    <a:pt x="3136946" y="2543918"/>
                  </a:cubicBezTo>
                  <a:lnTo>
                    <a:pt x="3137540" y="2543918"/>
                  </a:lnTo>
                  <a:lnTo>
                    <a:pt x="3137540" y="3473176"/>
                  </a:lnTo>
                  <a:lnTo>
                    <a:pt x="9252520" y="3473176"/>
                  </a:lnTo>
                  <a:lnTo>
                    <a:pt x="9252520" y="3939901"/>
                  </a:lnTo>
                  <a:lnTo>
                    <a:pt x="0" y="3939901"/>
                  </a:lnTo>
                  <a:lnTo>
                    <a:pt x="0" y="3473176"/>
                  </a:lnTo>
                  <a:lnTo>
                    <a:pt x="1730975" y="3473176"/>
                  </a:lnTo>
                  <a:lnTo>
                    <a:pt x="1730975" y="2543918"/>
                  </a:lnTo>
                  <a:lnTo>
                    <a:pt x="1731523" y="2543918"/>
                  </a:lnTo>
                  <a:cubicBezTo>
                    <a:pt x="1728115" y="2218390"/>
                    <a:pt x="2099787" y="2048173"/>
                    <a:pt x="2382309" y="1842240"/>
                  </a:cubicBezTo>
                  <a:lnTo>
                    <a:pt x="2381107" y="1842240"/>
                  </a:lnTo>
                  <a:cubicBezTo>
                    <a:pt x="2097784" y="1634470"/>
                    <a:pt x="1720823" y="1464156"/>
                    <a:pt x="1724255" y="1136330"/>
                  </a:cubicBezTo>
                  <a:lnTo>
                    <a:pt x="1723707" y="1136330"/>
                  </a:lnTo>
                  <a:lnTo>
                    <a:pt x="1723707" y="234676"/>
                  </a:lnTo>
                  <a:lnTo>
                    <a:pt x="1551281" y="234676"/>
                  </a:lnTo>
                  <a:cubicBezTo>
                    <a:pt x="1529679" y="234676"/>
                    <a:pt x="1512168" y="217165"/>
                    <a:pt x="1512168" y="195563"/>
                  </a:cubicBezTo>
                  <a:lnTo>
                    <a:pt x="1512168" y="39113"/>
                  </a:lnTo>
                  <a:cubicBezTo>
                    <a:pt x="1512168" y="17511"/>
                    <a:pt x="1529679" y="0"/>
                    <a:pt x="1551281" y="0"/>
                  </a:cubicBezTo>
                  <a:close/>
                </a:path>
              </a:pathLst>
            </a:custGeom>
            <a:noFill/>
            <a:ln w="63500">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9" name="TextBox 18"/>
          <p:cNvSpPr txBox="1"/>
          <p:nvPr/>
        </p:nvSpPr>
        <p:spPr>
          <a:xfrm>
            <a:off x="5416540" y="2231339"/>
            <a:ext cx="1425390"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b="1" dirty="0"/>
              <a:t>用户功能模块</a:t>
            </a:r>
          </a:p>
        </p:txBody>
      </p:sp>
      <p:sp>
        <p:nvSpPr>
          <p:cNvPr id="20" name="TextBox 19"/>
          <p:cNvSpPr txBox="1"/>
          <p:nvPr/>
        </p:nvSpPr>
        <p:spPr>
          <a:xfrm>
            <a:off x="5480447" y="2495792"/>
            <a:ext cx="5218675" cy="297774"/>
          </a:xfrm>
          <a:prstGeom prst="rect">
            <a:avLst/>
          </a:prstGeom>
          <a:noFill/>
        </p:spPr>
        <p:txBody>
          <a:bodyPr wrap="square" rtlCol="0">
            <a:spAutoFit/>
          </a:bodyPr>
          <a:lstStyle/>
          <a:p>
            <a:r>
              <a:rPr lang="zh-CN" altLang="en-US" sz="1335" dirty="0">
                <a:latin typeface="华文细黑" panose="02010600040101010101" pitchFamily="2" charset="-122"/>
                <a:ea typeface="华文细黑" panose="02010600040101010101" pitchFamily="2" charset="-122"/>
              </a:rPr>
              <a:t>为用户提供服务，包括登录、注册、用户信息管理等功能。</a:t>
            </a:r>
            <a:endParaRPr lang="zh-CN" altLang="en-US" sz="1335" dirty="0">
              <a:latin typeface="Segoe UI Light" panose="020B0502040204020203" pitchFamily="34" charset="0"/>
            </a:endParaRPr>
          </a:p>
        </p:txBody>
      </p:sp>
      <p:sp>
        <p:nvSpPr>
          <p:cNvPr id="21" name="TextBox 20"/>
          <p:cNvSpPr txBox="1"/>
          <p:nvPr/>
        </p:nvSpPr>
        <p:spPr>
          <a:xfrm>
            <a:off x="5431549" y="3073964"/>
            <a:ext cx="141577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b="1" dirty="0"/>
              <a:t>商家功能模块</a:t>
            </a:r>
          </a:p>
        </p:txBody>
      </p:sp>
      <p:sp>
        <p:nvSpPr>
          <p:cNvPr id="22" name="TextBox 21"/>
          <p:cNvSpPr txBox="1"/>
          <p:nvPr/>
        </p:nvSpPr>
        <p:spPr>
          <a:xfrm>
            <a:off x="5485837" y="3338417"/>
            <a:ext cx="5218675" cy="297774"/>
          </a:xfrm>
          <a:prstGeom prst="rect">
            <a:avLst/>
          </a:prstGeom>
          <a:noFill/>
        </p:spPr>
        <p:txBody>
          <a:bodyPr wrap="square" rtlCol="0">
            <a:spAutoFit/>
          </a:bodyPr>
          <a:lstStyle/>
          <a:p>
            <a:r>
              <a:rPr lang="zh-CN" altLang="en-US" sz="1335" dirty="0">
                <a:latin typeface="华文细黑" panose="02010600040101010101" pitchFamily="2" charset="-122"/>
                <a:ea typeface="华文细黑" panose="02010600040101010101" pitchFamily="2" charset="-122"/>
              </a:rPr>
              <a:t>为商家提供服务，包括菜品发布、管理、订单管理等功能。</a:t>
            </a:r>
            <a:endParaRPr lang="zh-CN" altLang="en-US" sz="1335" dirty="0">
              <a:latin typeface="Segoe UI Light" panose="020B0502040204020203" pitchFamily="34" charset="0"/>
            </a:endParaRPr>
          </a:p>
        </p:txBody>
      </p:sp>
      <p:sp>
        <p:nvSpPr>
          <p:cNvPr id="23" name="TextBox 22"/>
          <p:cNvSpPr txBox="1"/>
          <p:nvPr/>
        </p:nvSpPr>
        <p:spPr>
          <a:xfrm>
            <a:off x="5431549" y="3857515"/>
            <a:ext cx="141577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b="1" dirty="0"/>
              <a:t>用户订餐模块</a:t>
            </a:r>
          </a:p>
        </p:txBody>
      </p:sp>
      <p:sp>
        <p:nvSpPr>
          <p:cNvPr id="24" name="TextBox 23"/>
          <p:cNvSpPr txBox="1"/>
          <p:nvPr/>
        </p:nvSpPr>
        <p:spPr>
          <a:xfrm>
            <a:off x="5485837" y="4121968"/>
            <a:ext cx="5218675" cy="503215"/>
          </a:xfrm>
          <a:prstGeom prst="rect">
            <a:avLst/>
          </a:prstGeom>
          <a:noFill/>
        </p:spPr>
        <p:txBody>
          <a:bodyPr wrap="square" rtlCol="0">
            <a:spAutoFit/>
          </a:bodyPr>
          <a:lstStyle/>
          <a:p>
            <a:r>
              <a:rPr lang="zh-CN" altLang="en-US" sz="1335" dirty="0">
                <a:latin typeface="华文细黑" panose="02010600040101010101" pitchFamily="2" charset="-122"/>
                <a:ea typeface="华文细黑" panose="02010600040101010101" pitchFamily="2" charset="-122"/>
              </a:rPr>
              <a:t>为用户订餐一共服务，功能包括商家展示、菜品展示、餐车功能、下单功能等。</a:t>
            </a:r>
            <a:endParaRPr lang="zh-CN" altLang="en-US" sz="1335" dirty="0">
              <a:latin typeface="Segoe UI Light" panose="020B0502040204020203" pitchFamily="34" charset="0"/>
            </a:endParaRPr>
          </a:p>
        </p:txBody>
      </p:sp>
      <p:sp>
        <p:nvSpPr>
          <p:cNvPr id="25" name="TextBox 24"/>
          <p:cNvSpPr txBox="1"/>
          <p:nvPr/>
        </p:nvSpPr>
        <p:spPr>
          <a:xfrm>
            <a:off x="5426158" y="4624516"/>
            <a:ext cx="141577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b="1" dirty="0"/>
              <a:t>系统管理模块</a:t>
            </a:r>
          </a:p>
        </p:txBody>
      </p:sp>
      <p:sp>
        <p:nvSpPr>
          <p:cNvPr id="26" name="TextBox 25"/>
          <p:cNvSpPr txBox="1"/>
          <p:nvPr/>
        </p:nvSpPr>
        <p:spPr>
          <a:xfrm>
            <a:off x="5480447" y="4888969"/>
            <a:ext cx="5218675" cy="297774"/>
          </a:xfrm>
          <a:prstGeom prst="rect">
            <a:avLst/>
          </a:prstGeom>
          <a:noFill/>
        </p:spPr>
        <p:txBody>
          <a:bodyPr wrap="square" rtlCol="0">
            <a:spAutoFit/>
          </a:bodyPr>
          <a:lstStyle/>
          <a:p>
            <a:r>
              <a:rPr lang="zh-CN" altLang="en-US" sz="1335" dirty="0">
                <a:latin typeface="华文细黑" panose="02010600040101010101" pitchFamily="2" charset="-122"/>
                <a:ea typeface="华文细黑" panose="02010600040101010101" pitchFamily="2" charset="-122"/>
              </a:rPr>
              <a:t>功能包括用户管理、商家管理等。</a:t>
            </a:r>
            <a:endParaRPr lang="zh-CN" altLang="en-US" sz="1335" dirty="0">
              <a:latin typeface="Segoe UI Light" panose="020B0502040204020203" pitchFamily="34" charset="0"/>
            </a:endParaRPr>
          </a:p>
        </p:txBody>
      </p:sp>
      <p:grpSp>
        <p:nvGrpSpPr>
          <p:cNvPr id="28" name="组合 27"/>
          <p:cNvGrpSpPr/>
          <p:nvPr/>
        </p:nvGrpSpPr>
        <p:grpSpPr>
          <a:xfrm>
            <a:off x="4993659" y="3336620"/>
            <a:ext cx="315139" cy="311197"/>
            <a:chOff x="9071432" y="2401956"/>
            <a:chExt cx="1073666" cy="1060237"/>
          </a:xfrm>
        </p:grpSpPr>
        <p:sp>
          <p:nvSpPr>
            <p:cNvPr id="29" name="任意多边形 28"/>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弧形 29"/>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1" name="组合 30"/>
          <p:cNvGrpSpPr/>
          <p:nvPr/>
        </p:nvGrpSpPr>
        <p:grpSpPr>
          <a:xfrm>
            <a:off x="4984142" y="4875195"/>
            <a:ext cx="283100" cy="281032"/>
            <a:chOff x="3914408" y="1848112"/>
            <a:chExt cx="805721" cy="799838"/>
          </a:xfrm>
        </p:grpSpPr>
        <p:cxnSp>
          <p:nvCxnSpPr>
            <p:cNvPr id="32" name="直接连接符 31"/>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30752" y="2489860"/>
            <a:ext cx="215280" cy="407561"/>
            <a:chOff x="5130721" y="-266700"/>
            <a:chExt cx="990600" cy="1875362"/>
          </a:xfrm>
        </p:grpSpPr>
        <p:sp>
          <p:nvSpPr>
            <p:cNvPr id="41"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弧形 41"/>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43" name="直接连接符 42"/>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4" name="弧形 43"/>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5" name="弧形 44"/>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6" name="组合 45"/>
          <p:cNvGrpSpPr/>
          <p:nvPr/>
        </p:nvGrpSpPr>
        <p:grpSpPr>
          <a:xfrm>
            <a:off x="5061726" y="4064641"/>
            <a:ext cx="179129" cy="349467"/>
            <a:chOff x="-367646" y="2940431"/>
            <a:chExt cx="217031" cy="423407"/>
          </a:xfrm>
        </p:grpSpPr>
        <p:sp>
          <p:nvSpPr>
            <p:cNvPr id="47" name="圆角矩形 46"/>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圆角矩形 47"/>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弧形 48"/>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0" name="矩形 6"/>
          <p:cNvSpPr>
            <a:spLocks noChangeArrowheads="1"/>
          </p:cNvSpPr>
          <p:nvPr/>
        </p:nvSpPr>
        <p:spPr bwMode="auto">
          <a:xfrm>
            <a:off x="2328507" y="2661927"/>
            <a:ext cx="155455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335" b="1" dirty="0">
                <a:solidFill>
                  <a:schemeClr val="bg1"/>
                </a:solidFill>
                <a:latin typeface="Segoe UI Light" panose="020B0502040204020203" pitchFamily="34" charset="0"/>
                <a:cs typeface="Segoe UI Light" panose="020B0502040204020203" pitchFamily="34" charset="0"/>
              </a:rPr>
              <a:t>Add your text here. Add your text here. </a:t>
            </a:r>
            <a:endParaRPr lang="zh-CN" altLang="en-US" sz="1335" b="1" i="1" dirty="0">
              <a:solidFill>
                <a:schemeClr val="bg1"/>
              </a:solidFill>
              <a:latin typeface="Segoe UI Light" panose="020B0502040204020203" pitchFamily="34" charset="0"/>
              <a:cs typeface="Segoe UI Light" panose="020B0502040204020203" pitchFamily="34" charset="0"/>
            </a:endParaRPr>
          </a:p>
        </p:txBody>
      </p:sp>
      <p:grpSp>
        <p:nvGrpSpPr>
          <p:cNvPr id="51" name="组合 50"/>
          <p:cNvGrpSpPr/>
          <p:nvPr/>
        </p:nvGrpSpPr>
        <p:grpSpPr>
          <a:xfrm>
            <a:off x="-483871" y="-795874"/>
            <a:ext cx="4884403" cy="2080299"/>
            <a:chOff x="-483871" y="-795874"/>
            <a:chExt cx="4884403" cy="2080299"/>
          </a:xfrm>
        </p:grpSpPr>
        <p:pic>
          <p:nvPicPr>
            <p:cNvPr id="52" name="图片 51"/>
            <p:cNvPicPr>
              <a:picLocks noChangeAspect="1"/>
            </p:cNvPicPr>
            <p:nvPr/>
          </p:nvPicPr>
          <p:blipFill>
            <a:blip r:embed="rId2">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53" name="文本框 52"/>
            <p:cNvSpPr txBox="1"/>
            <p:nvPr/>
          </p:nvSpPr>
          <p:spPr>
            <a:xfrm>
              <a:off x="395786" y="436730"/>
              <a:ext cx="2866030" cy="523220"/>
            </a:xfrm>
            <a:prstGeom prst="rect">
              <a:avLst/>
            </a:prstGeom>
            <a:noFill/>
          </p:spPr>
          <p:txBody>
            <a:bodyPr wrap="square" rtlCol="0">
              <a:spAutoFit/>
            </a:bodyPr>
            <a:lstStyle/>
            <a:p>
              <a:r>
                <a:rPr lang="zh-CN" altLang="en-US" sz="2800" dirty="0">
                  <a:latin typeface="华文细黑" panose="02010600040101010101" pitchFamily="2" charset="-122"/>
                  <a:ea typeface="华文细黑" panose="02010600040101010101" pitchFamily="2" charset="-122"/>
                </a:rPr>
                <a:t>需求分析</a:t>
              </a:r>
            </a:p>
          </p:txBody>
        </p:sp>
      </p:grpSp>
      <p:pic>
        <p:nvPicPr>
          <p:cNvPr id="3" name="图片 2" descr="坚守奋斗（兰大）-4"/>
          <p:cNvPicPr>
            <a:picLocks noChangeAspect="1"/>
          </p:cNvPicPr>
          <p:nvPr/>
        </p:nvPicPr>
        <p:blipFill>
          <a:blip r:embed="rId3"/>
          <a:stretch>
            <a:fillRect/>
          </a:stretch>
        </p:blipFill>
        <p:spPr>
          <a:xfrm>
            <a:off x="8966200" y="353695"/>
            <a:ext cx="2653665" cy="664845"/>
          </a:xfrm>
          <a:prstGeom prst="rect">
            <a:avLst/>
          </a:prstGeom>
        </p:spPr>
      </p:pic>
      <p:sp>
        <p:nvSpPr>
          <p:cNvPr id="5" name="矩形 4"/>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392862"/>
            <a:ext cx="5401752" cy="2308324"/>
          </a:xfrm>
          <a:prstGeom prst="rect">
            <a:avLst/>
          </a:prstGeom>
        </p:spPr>
        <p:txBody>
          <a:bodyPr wrap="square">
            <a:spAutoFit/>
          </a:bodyPr>
          <a:lstStyle/>
          <a:p>
            <a:pPr marL="285750" lvl="0" indent="-285750">
              <a:buFont typeface="Wingdings" panose="05000000000000000000" pitchFamily="2" charset="2"/>
              <a:buChar char="l"/>
            </a:pPr>
            <a:r>
              <a:rPr lang="zh-CN" altLang="zh-CN" dirty="0"/>
              <a:t>用户管理</a:t>
            </a:r>
            <a:endParaRPr lang="zh-CN" altLang="zh-CN" b="1" dirty="0"/>
          </a:p>
          <a:p>
            <a:pPr marL="285750" lvl="0" indent="-285750">
              <a:buFont typeface="Wingdings" panose="05000000000000000000" pitchFamily="2" charset="2"/>
              <a:buChar char="l"/>
            </a:pPr>
            <a:r>
              <a:rPr lang="zh-CN" altLang="zh-CN" dirty="0"/>
              <a:t>申请注册用户</a:t>
            </a:r>
          </a:p>
          <a:p>
            <a:pPr marL="285750" lvl="0" indent="-285750">
              <a:buFont typeface="Wingdings" panose="05000000000000000000" pitchFamily="2" charset="2"/>
              <a:buChar char="l"/>
            </a:pPr>
            <a:r>
              <a:rPr lang="zh-CN" altLang="zh-CN" dirty="0"/>
              <a:t>修改用户信息：用户自己的个人信息（头像、性别、年龄、电话、</a:t>
            </a:r>
            <a:r>
              <a:rPr lang="en-US" altLang="zh-CN" dirty="0"/>
              <a:t>QQ</a:t>
            </a:r>
            <a:r>
              <a:rPr lang="zh-CN" altLang="zh-CN" dirty="0"/>
              <a:t>号、</a:t>
            </a:r>
            <a:r>
              <a:rPr lang="en-US" altLang="zh-CN" dirty="0"/>
              <a:t>email</a:t>
            </a:r>
            <a:r>
              <a:rPr lang="zh-CN" altLang="zh-CN" dirty="0"/>
              <a:t>）</a:t>
            </a:r>
          </a:p>
          <a:p>
            <a:pPr marL="285750" lvl="0" indent="-285750">
              <a:buFont typeface="Wingdings" panose="05000000000000000000" pitchFamily="2" charset="2"/>
              <a:buChar char="l"/>
            </a:pPr>
            <a:r>
              <a:rPr lang="zh-CN" altLang="zh-CN" dirty="0"/>
              <a:t>浏览页面</a:t>
            </a:r>
          </a:p>
          <a:p>
            <a:pPr marL="285750" lvl="0" indent="-285750">
              <a:buFont typeface="Wingdings" panose="05000000000000000000" pitchFamily="2" charset="2"/>
              <a:buChar char="l"/>
            </a:pPr>
            <a:r>
              <a:rPr lang="zh-CN" altLang="zh-CN" dirty="0"/>
              <a:t>查看商家信息：可以进入商家页面查看商家的信息，包括商家发布菜品数量以及销量。</a:t>
            </a:r>
          </a:p>
          <a:p>
            <a:pPr marL="285750" lvl="0" indent="-285750">
              <a:buFont typeface="Wingdings" panose="05000000000000000000" pitchFamily="2" charset="2"/>
              <a:buChar char="l"/>
            </a:pPr>
            <a:r>
              <a:rPr lang="zh-CN" altLang="zh-CN" dirty="0"/>
              <a:t>查看供应菜品：可以搜索菜品，修改菜品。</a:t>
            </a: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pic>
        <p:nvPicPr>
          <p:cNvPr id="1568" name="图片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3190" y="1207770"/>
            <a:ext cx="4260850" cy="5180330"/>
          </a:xfrm>
          <a:prstGeom prst="rect">
            <a:avLst/>
          </a:prstGeom>
        </p:spPr>
      </p:pic>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rcRect l="2316" t="79044" r="53519"/>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395786" y="436730"/>
              <a:ext cx="2866030" cy="523220"/>
            </a:xfrm>
            <a:prstGeom prst="rect">
              <a:avLst/>
            </a:prstGeom>
            <a:noFill/>
          </p:spPr>
          <p:txBody>
            <a:bodyPr wrap="square" rtlCol="0">
              <a:spAutoFit/>
            </a:bodyPr>
            <a:lstStyle/>
            <a:p>
              <a:r>
                <a:rPr lang="zh-CN" altLang="en-US" sz="2800" b="1" dirty="0"/>
                <a:t>用户功能模块</a:t>
              </a:r>
            </a:p>
          </p:txBody>
        </p:sp>
      </p:grpSp>
      <p:pic>
        <p:nvPicPr>
          <p:cNvPr id="2" name="图片 1" descr="坚守奋斗（兰大）-4"/>
          <p:cNvPicPr>
            <a:picLocks noChangeAspect="1"/>
          </p:cNvPicPr>
          <p:nvPr/>
        </p:nvPicPr>
        <p:blipFill>
          <a:blip r:embed="rId4"/>
          <a:stretch>
            <a:fillRect/>
          </a:stretch>
        </p:blipFill>
        <p:spPr>
          <a:xfrm>
            <a:off x="8966200" y="353695"/>
            <a:ext cx="2653665" cy="664845"/>
          </a:xfrm>
          <a:prstGeom prst="rect">
            <a:avLst/>
          </a:prstGeom>
        </p:spPr>
      </p:pic>
      <p:sp>
        <p:nvSpPr>
          <p:cNvPr id="4" name="矩形 3"/>
          <p:cNvSpPr/>
          <p:nvPr/>
        </p:nvSpPr>
        <p:spPr>
          <a:xfrm>
            <a:off x="8895715" y="320675"/>
            <a:ext cx="2819400" cy="749300"/>
          </a:xfrm>
          <a:prstGeom prst="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bg1"/>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TotalTime>
  <Words>1023</Words>
  <Application>Microsoft Office PowerPoint</Application>
  <PresentationFormat>宽屏</PresentationFormat>
  <Paragraphs>142</Paragraphs>
  <Slides>33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等线</vt:lpstr>
      <vt:lpstr>方正兰亭粗黑简体</vt:lpstr>
      <vt:lpstr>华文细黑</vt:lpstr>
      <vt:lpstr>造字工房悦黑体验版纤细体</vt:lpstr>
      <vt:lpstr>Arial</vt:lpstr>
      <vt:lpstr>Arial Rounded MT Bold</vt:lpstr>
      <vt:lpstr>Calibri</vt:lpstr>
      <vt:lpstr>Calibri Light</vt:lpstr>
      <vt:lpstr>Segoe UI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建新 司</cp:lastModifiedBy>
  <cp:revision>39</cp:revision>
  <dcterms:created xsi:type="dcterms:W3CDTF">2016-03-16T13:16:00Z</dcterms:created>
  <dcterms:modified xsi:type="dcterms:W3CDTF">2023-05-04T07:49:16Z</dcterms:modified>
  <cp:category>https://cyppt.taobao.com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